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Lst>
  <p:notesMasterIdLst>
    <p:notesMasterId r:id="rId33"/>
  </p:notesMasterIdLst>
  <p:sldIdLst>
    <p:sldId id="264" r:id="rId3"/>
    <p:sldId id="284" r:id="rId4"/>
    <p:sldId id="312" r:id="rId5"/>
    <p:sldId id="301" r:id="rId6"/>
    <p:sldId id="272" r:id="rId7"/>
    <p:sldId id="299" r:id="rId8"/>
    <p:sldId id="309" r:id="rId9"/>
    <p:sldId id="302" r:id="rId10"/>
    <p:sldId id="303" r:id="rId11"/>
    <p:sldId id="313" r:id="rId12"/>
    <p:sldId id="304" r:id="rId13"/>
    <p:sldId id="314" r:id="rId14"/>
    <p:sldId id="315" r:id="rId15"/>
    <p:sldId id="316" r:id="rId16"/>
    <p:sldId id="306" r:id="rId17"/>
    <p:sldId id="307" r:id="rId18"/>
    <p:sldId id="308" r:id="rId19"/>
    <p:sldId id="286" r:id="rId20"/>
    <p:sldId id="287" r:id="rId21"/>
    <p:sldId id="296" r:id="rId22"/>
    <p:sldId id="292" r:id="rId23"/>
    <p:sldId id="288" r:id="rId24"/>
    <p:sldId id="289" r:id="rId25"/>
    <p:sldId id="291" r:id="rId26"/>
    <p:sldId id="310" r:id="rId27"/>
    <p:sldId id="274" r:id="rId28"/>
    <p:sldId id="295" r:id="rId29"/>
    <p:sldId id="273" r:id="rId30"/>
    <p:sldId id="297" r:id="rId31"/>
    <p:sldId id="298" r:id="rId32"/>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8E8E"/>
    <a:srgbClr val="F5F5F5"/>
    <a:srgbClr val="EAEAEA"/>
    <a:srgbClr val="8A8A8A"/>
    <a:srgbClr val="CBCBCB"/>
    <a:srgbClr val="D7D7D7"/>
    <a:srgbClr val="D3D3D3"/>
    <a:srgbClr val="C7C7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p:scale>
          <a:sx n="66" d="100"/>
          <a:sy n="66" d="100"/>
        </p:scale>
        <p:origin x="-1494" y="-162"/>
      </p:cViewPr>
      <p:guideLst>
        <p:guide orient="horz" pos="2160"/>
        <p:guide pos="2880"/>
      </p:guideLst>
    </p:cSldViewPr>
  </p:slideViewPr>
  <p:notesTextViewPr>
    <p:cViewPr>
      <p:scale>
        <a:sx n="1" d="1"/>
        <a:sy n="1" d="1"/>
      </p:scale>
      <p:origin x="0" y="0"/>
    </p:cViewPr>
  </p:notesTextViewPr>
  <p:notesViewPr>
    <p:cSldViewPr snapToObjects="1">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DE8BDCAE-04F1-49F2-A45C-6E77D0211251}" type="datetimeFigureOut">
              <a:rPr lang="en-GB"/>
              <a:pPr>
                <a:defRPr/>
              </a:pPr>
              <a:t>23/08/2011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22A1994A-E62A-4A60-ACAB-0D1CD04F5E24}" type="slidenum">
              <a:rPr lang="en-GB"/>
              <a:pPr>
                <a:defRPr/>
              </a:pPr>
              <a:t>‹#›</a:t>
            </a:fld>
            <a:endParaRPr lang="en-GB"/>
          </a:p>
        </p:txBody>
      </p:sp>
    </p:spTree>
    <p:extLst>
      <p:ext uri="{BB962C8B-B14F-4D97-AF65-F5344CB8AC3E}">
        <p14:creationId xmlns:p14="http://schemas.microsoft.com/office/powerpoint/2010/main" val="9958780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buFontTx/>
              <a:buChar char="-"/>
              <a:defRPr/>
            </a:pPr>
            <a:endParaRPr lang="en-US" dirty="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C438AA-6285-4984-85B8-FD8FC2E93CAF}" type="slidenum">
              <a:rPr lang="en-US" smtClean="0">
                <a:cs typeface="Arial" charset="0"/>
              </a:rPr>
              <a:pPr/>
              <a:t>9</a:t>
            </a:fld>
            <a:endParaRPr lang="en-US"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a:bodyPr>
          <a:lstStyle/>
          <a:p>
            <a:pPr>
              <a:defRPr/>
            </a:pPr>
            <a:r>
              <a:rPr lang="en-US" dirty="0" smtClean="0"/>
              <a:t>Let’s take a look at what these </a:t>
            </a:r>
            <a:r>
              <a:rPr lang="en-US" dirty="0" err="1" smtClean="0"/>
              <a:t>GraphicElements</a:t>
            </a:r>
            <a:r>
              <a:rPr lang="en-US" dirty="0" smtClean="0"/>
              <a:t> look like in code.  Here we have an example of a simple Hello World type application that has three </a:t>
            </a:r>
            <a:r>
              <a:rPr lang="en-US" dirty="0" err="1" smtClean="0"/>
              <a:t>Rect</a:t>
            </a:r>
            <a:r>
              <a:rPr lang="en-US" dirty="0" smtClean="0"/>
              <a:t> primitives in it.</a:t>
            </a:r>
            <a:br>
              <a:rPr lang="en-US" dirty="0" smtClean="0"/>
            </a:br>
            <a:endParaRPr lang="en-US" dirty="0" smtClean="0"/>
          </a:p>
          <a:p>
            <a:pPr>
              <a:defRPr/>
            </a:pPr>
            <a:r>
              <a:rPr lang="en-US" dirty="0" smtClean="0"/>
              <a:t>You can see that you can define properties on those </a:t>
            </a:r>
            <a:r>
              <a:rPr lang="en-US" dirty="0" err="1" smtClean="0"/>
              <a:t>rects</a:t>
            </a:r>
            <a:r>
              <a:rPr lang="en-US" dirty="0" smtClean="0"/>
              <a:t> like width and height and fill color, etc.  </a:t>
            </a:r>
            <a:r>
              <a:rPr lang="en-US" dirty="0" err="1" smtClean="0"/>
              <a:t>GraphicElements</a:t>
            </a:r>
            <a:r>
              <a:rPr lang="en-US" dirty="0" smtClean="0"/>
              <a:t> are very flexible you can change them individually at runtime, use data binding with them, and use the normal spark layout features like % sizing and top/left/bottom/right constraints.</a:t>
            </a:r>
          </a:p>
          <a:p>
            <a:pPr>
              <a:defRPr/>
            </a:pPr>
            <a:endParaRPr lang="en-US" dirty="0"/>
          </a:p>
        </p:txBody>
      </p:sp>
      <p:sp>
        <p:nvSpPr>
          <p:cNvPr id="4" name="Slide Number Placeholder 3"/>
          <p:cNvSpPr>
            <a:spLocks noGrp="1"/>
          </p:cNvSpPr>
          <p:nvPr>
            <p:ph type="sldNum" sz="quarter" idx="5"/>
          </p:nvPr>
        </p:nvSpPr>
        <p:spPr/>
        <p:txBody>
          <a:bodyPr/>
          <a:lstStyle/>
          <a:p>
            <a:pPr>
              <a:defRPr/>
            </a:pPr>
            <a:fld id="{0F35C8F5-542D-4BD9-818F-EAD3BDD6B0A7}" type="slidenum">
              <a:rPr lang="en-US" smtClean="0"/>
              <a:pPr>
                <a:defRPr/>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20000"/>
          </a:bodyPr>
          <a:lstStyle/>
          <a:p>
            <a:pPr eaLnBrk="1" fontAlgn="auto" hangingPunct="1">
              <a:spcBef>
                <a:spcPts val="0"/>
              </a:spcBef>
              <a:spcAft>
                <a:spcPts val="0"/>
              </a:spcAft>
              <a:buFontTx/>
              <a:buChar char="-"/>
              <a:defRPr/>
            </a:pPr>
            <a:endParaRPr lang="en-US" dirty="0" smtClean="0"/>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248A4D7-003C-4759-8F4E-7C904FADD54A}" type="slidenum">
              <a:rPr lang="en-US" smtClean="0">
                <a:cs typeface="Arial" charset="0"/>
              </a:rPr>
              <a:pPr/>
              <a:t>11</a:t>
            </a:fld>
            <a:endParaRPr lang="en-US"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a:bodyPr>
          <a:lstStyle/>
          <a:p>
            <a:pPr>
              <a:defRPr/>
            </a:pPr>
            <a:r>
              <a:rPr lang="en-US" dirty="0" smtClean="0"/>
              <a:t>Now if we look at a sample application using FXG.  FXG is defined in a separate dot FXG file (as shown here on the left).  On the right we see our main application again, but instead of having three </a:t>
            </a:r>
            <a:r>
              <a:rPr lang="en-US" dirty="0" err="1" smtClean="0"/>
              <a:t>Rects</a:t>
            </a:r>
            <a:r>
              <a:rPr lang="en-US" dirty="0" smtClean="0"/>
              <a:t> in it it has a single FXG asset.  Notice that it looks a lot like a custom component or a (TODO: </a:t>
            </a:r>
            <a:r>
              <a:rPr lang="en-US" dirty="0" err="1" smtClean="0"/>
              <a:t>Evtim</a:t>
            </a:r>
            <a:r>
              <a:rPr lang="en-US" dirty="0" smtClean="0"/>
              <a:t> what was that other thing?).</a:t>
            </a:r>
          </a:p>
          <a:p>
            <a:pPr>
              <a:defRPr/>
            </a:pPr>
            <a:endParaRPr lang="en-US" dirty="0" smtClean="0"/>
          </a:p>
          <a:p>
            <a:pPr>
              <a:defRPr/>
            </a:pPr>
            <a:r>
              <a:rPr lang="en-US" dirty="0" smtClean="0"/>
              <a:t>Since dot FXG files are optimized at compile time into low level commands that the Flash Player can recognize, we can’t actually reference or modify any of the individual shapes that make up that Graphic at runtime (TODO: mention that they don’t exist any more, the compiler turned them into lower level commands, no </a:t>
            </a:r>
            <a:r>
              <a:rPr lang="en-US" dirty="0" err="1" smtClean="0"/>
              <a:t>actionscript</a:t>
            </a:r>
            <a:r>
              <a:rPr lang="en-US" dirty="0" smtClean="0"/>
              <a:t> exists for them any more?).  We’re able to change properties on the FXG object as a whole at runtime, but we can’t tweak the </a:t>
            </a:r>
            <a:r>
              <a:rPr lang="en-US" dirty="0" err="1" smtClean="0"/>
              <a:t>Rect’s</a:t>
            </a:r>
            <a:r>
              <a:rPr lang="en-US" dirty="0" smtClean="0"/>
              <a:t> inside of it.</a:t>
            </a:r>
          </a:p>
          <a:p>
            <a:pPr>
              <a:defRPr/>
            </a:pPr>
            <a:endParaRPr lang="en-US" dirty="0" smtClean="0"/>
          </a:p>
          <a:p>
            <a:pPr>
              <a:defRPr/>
            </a:pPr>
            <a:r>
              <a:rPr lang="en-US" dirty="0" smtClean="0"/>
              <a:t>You can almost think of an FXG file like a JPG or PNG bitmap image.  If you have a JPG of a company logo, you can always change the size and rotation of that logo as a whole, but you don’t have the ability to drill down and change the individual shapes that make up that logo.  The same goes for FXG files.</a:t>
            </a:r>
          </a:p>
          <a:p>
            <a:pPr>
              <a:defRPr/>
            </a:pPr>
            <a:endParaRPr lang="en-US" dirty="0" smtClean="0"/>
          </a:p>
          <a:p>
            <a:pPr>
              <a:defRPr/>
            </a:pPr>
            <a:r>
              <a:rPr lang="en-US" dirty="0" smtClean="0"/>
              <a:t>However there is an important difference between a bitmap image like a PNG or JPG and an FXG file.  Instead of storing bitmap data, the shapes in the FXG file are stored as  vector information.</a:t>
            </a:r>
          </a:p>
          <a:p>
            <a:pPr>
              <a:defRPr/>
            </a:pPr>
            <a:endParaRPr lang="en-US" dirty="0" smtClean="0"/>
          </a:p>
          <a:p>
            <a:pPr>
              <a:defRPr/>
            </a:pPr>
            <a:r>
              <a:rPr lang="en-US" dirty="0" smtClean="0"/>
              <a:t>This means that the FXG file won’t lose quality when it is scaled to different sizes.</a:t>
            </a:r>
          </a:p>
        </p:txBody>
      </p:sp>
      <p:sp>
        <p:nvSpPr>
          <p:cNvPr id="4" name="Slide Number Placeholder 3"/>
          <p:cNvSpPr>
            <a:spLocks noGrp="1"/>
          </p:cNvSpPr>
          <p:nvPr>
            <p:ph type="sldNum" sz="quarter" idx="5"/>
          </p:nvPr>
        </p:nvSpPr>
        <p:spPr/>
        <p:txBody>
          <a:bodyPr/>
          <a:lstStyle/>
          <a:p>
            <a:pPr>
              <a:defRPr/>
            </a:pPr>
            <a:fld id="{FBB72C1A-FE93-42B1-BBB0-725F294CFB8A}" type="slidenum">
              <a:rPr lang="en-US" smtClean="0"/>
              <a:pPr>
                <a:defRPr/>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defTabSz="457200" eaLnBrk="1" hangingPunct="1">
              <a:spcBef>
                <a:spcPct val="0"/>
              </a:spcBef>
            </a:pPr>
            <a:r>
              <a:rPr lang="en-US" smtClean="0">
                <a:ea typeface="MS PGothic" pitchFamily="34" charset="-128"/>
              </a:rPr>
              <a:t>In Creative Suite 5 graphical tools like Fireworks and Illustrator now have the ability to export FXG files just like any other file formats they support.</a:t>
            </a:r>
          </a:p>
          <a:p>
            <a:pPr defTabSz="457200" eaLnBrk="1" hangingPunct="1">
              <a:spcBef>
                <a:spcPct val="0"/>
              </a:spcBef>
            </a:pPr>
            <a:endParaRPr lang="en-US" smtClean="0">
              <a:ea typeface="MS PGothic" pitchFamily="34" charset="-128"/>
            </a:endParaRPr>
          </a:p>
          <a:p>
            <a:pPr defTabSz="457200" eaLnBrk="1" hangingPunct="1">
              <a:spcBef>
                <a:spcPct val="0"/>
              </a:spcBef>
            </a:pPr>
            <a:r>
              <a:rPr lang="en-US" smtClean="0">
                <a:ea typeface="MS PGothic" pitchFamily="34" charset="-128"/>
              </a:rPr>
              <a:t>So I created this pretty vector graphic in Fireworks and exported it as both a JPG and an FXG file.  The dimensions of my source file was 50pixels by 50 pixels</a:t>
            </a:r>
          </a:p>
          <a:p>
            <a:pPr defTabSz="457200" eaLnBrk="1" hangingPunct="1">
              <a:spcBef>
                <a:spcPct val="0"/>
              </a:spcBef>
            </a:pPr>
            <a:endParaRPr lang="en-US" smtClean="0">
              <a:ea typeface="MS PGothic" pitchFamily="34" charset="-128"/>
            </a:endParaRPr>
          </a:p>
          <a:p>
            <a:pPr defTabSz="457200" eaLnBrk="1" hangingPunct="1">
              <a:spcBef>
                <a:spcPct val="0"/>
              </a:spcBef>
            </a:pPr>
            <a:r>
              <a:rPr lang="en-US" smtClean="0">
                <a:ea typeface="MS PGothic" pitchFamily="34" charset="-128"/>
              </a:rPr>
              <a:t>I then placed those two different files into a Flex application to compare what they look like at different sizes.  Here you can see at its natural size of 50x50, both the JPG and the PNG look identical.</a:t>
            </a:r>
          </a:p>
          <a:p>
            <a:pPr defTabSz="457200" eaLnBrk="1" hangingPunct="1">
              <a:spcBef>
                <a:spcPct val="0"/>
              </a:spcBef>
            </a:pPr>
            <a:endParaRPr lang="en-US" smtClean="0">
              <a:ea typeface="MS PGothic" pitchFamily="34" charset="-128"/>
            </a:endParaRPr>
          </a:p>
          <a:p>
            <a:pPr defTabSz="457200" eaLnBrk="1" hangingPunct="1">
              <a:spcBef>
                <a:spcPct val="0"/>
              </a:spcBef>
            </a:pPr>
            <a:r>
              <a:rPr lang="en-US" smtClean="0">
                <a:ea typeface="MS PGothic" pitchFamily="34" charset="-128"/>
              </a:rPr>
              <a:t>But as I start to increase the width/height of the two components to 100 by 100 we start to see that the JPG starts to look a little bit jagged and the FXG file still looks nice and sharp.</a:t>
            </a:r>
          </a:p>
          <a:p>
            <a:pPr defTabSz="457200" eaLnBrk="1" hangingPunct="1">
              <a:spcBef>
                <a:spcPct val="0"/>
              </a:spcBef>
            </a:pPr>
            <a:endParaRPr lang="en-US" smtClean="0">
              <a:ea typeface="MS PGothic" pitchFamily="34" charset="-128"/>
            </a:endParaRPr>
          </a:p>
          <a:p>
            <a:pPr defTabSz="457200" eaLnBrk="1" hangingPunct="1">
              <a:spcBef>
                <a:spcPct val="0"/>
              </a:spcBef>
            </a:pPr>
            <a:r>
              <a:rPr lang="en-US" smtClean="0">
                <a:ea typeface="MS PGothic" pitchFamily="34" charset="-128"/>
              </a:rPr>
              <a:t>It’s even more apparent the bigger we size things so here I set the width/height of the two components to 200 by 200 and the JPG fidelity loss is quite noticeable while the FXG still maintains its sharp vector graphics.</a:t>
            </a:r>
          </a:p>
        </p:txBody>
      </p:sp>
      <p:sp>
        <p:nvSpPr>
          <p:cNvPr id="4" name="Slide Number Placeholder 3"/>
          <p:cNvSpPr>
            <a:spLocks noGrp="1"/>
          </p:cNvSpPr>
          <p:nvPr>
            <p:ph type="sldNum" sz="quarter" idx="5"/>
          </p:nvPr>
        </p:nvSpPr>
        <p:spPr/>
        <p:txBody>
          <a:bodyPr/>
          <a:lstStyle/>
          <a:p>
            <a:pPr>
              <a:defRPr/>
            </a:pPr>
            <a:fld id="{3966F217-8339-4421-ADFE-A9ED20949AAE}" type="slidenum">
              <a:rPr lang="en-US" smtClean="0"/>
              <a:pPr>
                <a:defRPr/>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pPr>
            <a:r>
              <a:rPr lang="en-US" sz="2800" smtClean="0">
                <a:ea typeface="MS PGothic" pitchFamily="34" charset="-128"/>
              </a:rPr>
              <a:t>To go along with the high fidelity scaling, FXG also provides support for scale grids.</a:t>
            </a:r>
          </a:p>
          <a:p>
            <a:pPr eaLnBrk="1" hangingPunct="1">
              <a:lnSpc>
                <a:spcPct val="90000"/>
              </a:lnSpc>
            </a:pPr>
            <a:endParaRPr lang="en-US" sz="2800" smtClean="0">
              <a:ea typeface="MS PGothic" pitchFamily="34" charset="-128"/>
            </a:endParaRPr>
          </a:p>
          <a:p>
            <a:pPr eaLnBrk="1" hangingPunct="1">
              <a:lnSpc>
                <a:spcPct val="90000"/>
              </a:lnSpc>
            </a:pPr>
            <a:r>
              <a:rPr lang="en-US" sz="2800" smtClean="0">
                <a:ea typeface="MS PGothic" pitchFamily="34" charset="-128"/>
              </a:rPr>
              <a:t>Scale grids are used as a way of controlling what areas of the graphic should be scaled.  So for example if you have a graphic that has rounded corners you might not want the whole graphic to scale uniformly.  This can lead to squishing and stretching of the nice rounded corners as we see here.</a:t>
            </a:r>
          </a:p>
          <a:p>
            <a:pPr eaLnBrk="1" hangingPunct="1">
              <a:lnSpc>
                <a:spcPct val="90000"/>
              </a:lnSpc>
            </a:pPr>
            <a:endParaRPr lang="en-US" sz="2800" smtClean="0">
              <a:ea typeface="MS PGothic" pitchFamily="34" charset="-128"/>
            </a:endParaRPr>
          </a:p>
          <a:p>
            <a:pPr eaLnBrk="1" hangingPunct="1">
              <a:lnSpc>
                <a:spcPct val="90000"/>
              </a:lnSpc>
            </a:pPr>
            <a:r>
              <a:rPr lang="en-US" sz="2800" smtClean="0">
                <a:ea typeface="MS PGothic" pitchFamily="34" charset="-128"/>
              </a:rPr>
              <a:t>In an FXG file you can specify the scale grid properties to designate where the corners are.  That means that the whole graphic is scaled except for the areas in the corners.</a:t>
            </a:r>
          </a:p>
          <a:p>
            <a:pPr eaLnBrk="1" hangingPunct="1">
              <a:lnSpc>
                <a:spcPct val="90000"/>
              </a:lnSpc>
            </a:pPr>
            <a:endParaRPr lang="en-US" sz="2800" smtClean="0">
              <a:ea typeface="MS PGothic" pitchFamily="34" charset="-128"/>
            </a:endParaRPr>
          </a:p>
          <a:p>
            <a:pPr eaLnBrk="1" hangingPunct="1">
              <a:lnSpc>
                <a:spcPct val="90000"/>
              </a:lnSpc>
            </a:pPr>
            <a:r>
              <a:rPr lang="en-US" sz="2800" smtClean="0">
                <a:ea typeface="MS PGothic" pitchFamily="34" charset="-128"/>
              </a:rPr>
              <a:t>Here we see as the size of the Graphic is scaled the corners stay nice and clean.</a:t>
            </a:r>
          </a:p>
        </p:txBody>
      </p:sp>
      <p:sp>
        <p:nvSpPr>
          <p:cNvPr id="4" name="Slide Number Placeholder 3"/>
          <p:cNvSpPr>
            <a:spLocks noGrp="1"/>
          </p:cNvSpPr>
          <p:nvPr>
            <p:ph type="sldNum" sz="quarter" idx="5"/>
          </p:nvPr>
        </p:nvSpPr>
        <p:spPr/>
        <p:txBody>
          <a:bodyPr/>
          <a:lstStyle/>
          <a:p>
            <a:pPr>
              <a:defRPr/>
            </a:pPr>
            <a:fld id="{F82523A1-5346-4C04-B746-F5EF2B30BB3A}" type="slidenum">
              <a:rPr lang="en-US" smtClean="0"/>
              <a:pPr>
                <a:defRPr/>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buFontTx/>
              <a:buChar char="-"/>
              <a:defRPr/>
            </a:pPr>
            <a:endParaRPr lang="en-US" dirty="0" smtClean="0"/>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D9807C-7CEC-4D8D-89F8-67E15BFCC64E}" type="slidenum">
              <a:rPr lang="en-US" smtClean="0">
                <a:cs typeface="Arial" charset="0"/>
              </a:rPr>
              <a:pPr/>
              <a:t>15</a:t>
            </a:fld>
            <a:endParaRPr lang="en-US" smtClean="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20000"/>
          </a:bodyPr>
          <a:lstStyle/>
          <a:p>
            <a:pPr eaLnBrk="1" fontAlgn="auto" hangingPunct="1">
              <a:spcBef>
                <a:spcPts val="0"/>
              </a:spcBef>
              <a:spcAft>
                <a:spcPts val="0"/>
              </a:spcAft>
              <a:buFontTx/>
              <a:buChar char="-"/>
              <a:defRPr/>
            </a:pPr>
            <a:endParaRPr lang="en-US" dirty="0" smtClean="0"/>
          </a:p>
        </p:txBody>
      </p:sp>
      <p:sp>
        <p:nvSpPr>
          <p:cNvPr id="532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4477D8-B611-4B28-A681-05FA5865E38F}" type="slidenum">
              <a:rPr lang="en-US" smtClean="0">
                <a:cs typeface="Arial" charset="0"/>
              </a:rPr>
              <a:pPr/>
              <a:t>16</a:t>
            </a:fld>
            <a:endParaRPr lang="en-US" smtClean="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20000"/>
          </a:bodyPr>
          <a:lstStyle/>
          <a:p>
            <a:pPr eaLnBrk="1" fontAlgn="auto" hangingPunct="1">
              <a:spcBef>
                <a:spcPts val="0"/>
              </a:spcBef>
              <a:spcAft>
                <a:spcPts val="0"/>
              </a:spcAft>
              <a:buFontTx/>
              <a:buChar char="-"/>
              <a:defRPr/>
            </a:pPr>
            <a:r>
              <a:rPr lang="en-US" dirty="0" smtClean="0"/>
              <a:t>.6 </a:t>
            </a:r>
            <a:r>
              <a:rPr lang="en-US" dirty="0" err="1" smtClean="0"/>
              <a:t>ms</a:t>
            </a:r>
            <a:r>
              <a:rPr lang="en-US" dirty="0" smtClean="0"/>
              <a:t> per group </a:t>
            </a:r>
            <a:r>
              <a:rPr lang="en-US" dirty="0" err="1" smtClean="0"/>
              <a:t>vs</a:t>
            </a:r>
            <a:r>
              <a:rPr lang="en-US" dirty="0" smtClean="0"/>
              <a:t> 1 </a:t>
            </a:r>
            <a:r>
              <a:rPr lang="en-US" dirty="0" err="1" smtClean="0"/>
              <a:t>ms</a:t>
            </a:r>
            <a:r>
              <a:rPr lang="en-US" dirty="0" smtClean="0"/>
              <a:t> per container </a:t>
            </a:r>
            <a:r>
              <a:rPr lang="en-US" dirty="0" err="1" smtClean="0"/>
              <a:t>vs</a:t>
            </a:r>
            <a:r>
              <a:rPr lang="en-US" dirty="0" smtClean="0"/>
              <a:t> 2.6 </a:t>
            </a:r>
            <a:r>
              <a:rPr lang="en-US" dirty="0" err="1" smtClean="0"/>
              <a:t>ms</a:t>
            </a:r>
            <a:r>
              <a:rPr lang="en-US" dirty="0" smtClean="0"/>
              <a:t> for </a:t>
            </a:r>
            <a:r>
              <a:rPr lang="en-US" dirty="0" err="1" smtClean="0"/>
              <a:t>skinnablecontainer</a:t>
            </a:r>
            <a:endParaRPr lang="en-US" dirty="0" smtClean="0"/>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3210A8-1D6C-47CC-8942-0C71FA267145}" type="slidenum">
              <a:rPr lang="en-US" smtClean="0">
                <a:cs typeface="Arial" charset="0"/>
              </a:rPr>
              <a:pPr/>
              <a:t>27</a:t>
            </a:fld>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DD84971C-BA87-4FB2-99C1-E49D3342D79B}" type="datetimeFigureOut">
              <a:rPr lang="fr-FR"/>
              <a:pPr>
                <a:defRPr/>
              </a:pPr>
              <a:t>23/08/2011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AFB14E57-3AB0-40C1-A221-1174413EEF18}"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CE665D5E-7E31-4F86-B0AA-7E82D5A18916}" type="datetimeFigureOut">
              <a:rPr lang="fr-FR"/>
              <a:pPr>
                <a:defRPr/>
              </a:pPr>
              <a:t>23/08/2011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2E715EEB-1D7E-43CD-9656-BF87588A2EE2}"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BB6F5C96-CEA2-4CCE-957D-480981E42512}" type="datetimeFigureOut">
              <a:rPr lang="fr-FR"/>
              <a:pPr>
                <a:defRPr/>
              </a:pPr>
              <a:t>23/08/2011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4C1E6466-5ED5-4FEA-B6D4-7C806DD9F401}" type="slidenum">
              <a:rPr lang="fr-CA"/>
              <a:pPr>
                <a:defRPr/>
              </a:pPr>
              <a:t>‹#›</a:t>
            </a:fld>
            <a:endParaRPr lang="fr-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X2010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a:t>Footer Text</a:t>
            </a:r>
          </a:p>
        </p:txBody>
      </p:sp>
      <p:sp>
        <p:nvSpPr>
          <p:cNvPr id="5" name="Slide Number Placeholder 5"/>
          <p:cNvSpPr>
            <a:spLocks noGrp="1"/>
          </p:cNvSpPr>
          <p:nvPr>
            <p:ph type="sldNum" sz="quarter" idx="12"/>
          </p:nvPr>
        </p:nvSpPr>
        <p:spPr/>
        <p:txBody>
          <a:bodyPr/>
          <a:lstStyle>
            <a:lvl1pPr algn="ctr">
              <a:defRPr/>
            </a:lvl1pPr>
          </a:lstStyle>
          <a:p>
            <a:pPr>
              <a:defRPr/>
            </a:pPr>
            <a:fld id="{BE2323BD-F371-4598-A95B-00693D95C0A0}" type="slidenum">
              <a:rPr lang="en-US"/>
              <a:pPr>
                <a:defRPr/>
              </a:pPr>
              <a:t>‹#›</a:t>
            </a:fld>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smtClean="0"/>
            </a:lvl1pPr>
          </a:lstStyle>
          <a:p>
            <a:pPr>
              <a:defRPr/>
            </a:pPr>
            <a:fld id="{3E99CEB8-8716-4A4D-B390-A9597D2F0A68}" type="datetimeFigureOut">
              <a:rPr lang="en-US"/>
              <a:pPr>
                <a:defRPr/>
              </a:pPr>
              <a:t>8/23/2011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smtClean="0"/>
            </a:lvl1pPr>
          </a:lstStyle>
          <a:p>
            <a:pPr>
              <a:defRPr/>
            </a:pPr>
            <a:fld id="{7CAB4BB0-C9DD-43A6-9A4A-41BA34BD7E43}" type="slidenum">
              <a:rPr lang="en-US"/>
              <a:pPr>
                <a:defRPr/>
              </a:pPr>
              <a:t>‹#›</a:t>
            </a:fld>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FC1358F7-1E75-4E5E-86B1-6B93C35CF311}" type="datetimeFigureOut">
              <a:rPr lang="fr-FR"/>
              <a:pPr>
                <a:defRPr/>
              </a:pPr>
              <a:t>23/08/2011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43817B83-2F28-43F8-886E-F7293D1C071C}" type="slidenum">
              <a:rPr lang="fr-CA"/>
              <a:pPr>
                <a:defRPr/>
              </a:pPr>
              <a:t>‹#›</a:t>
            </a:fld>
            <a:endParaRPr lang="fr-C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B19C689C-ED53-4A5E-AD0F-D4DBEE40B663}" type="datetimeFigureOut">
              <a:rPr lang="fr-FR"/>
              <a:pPr>
                <a:defRPr/>
              </a:pPr>
              <a:t>23/08/2011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98A8CC07-D4CB-41D7-B540-A00394A8D9F5}" type="slidenum">
              <a:rPr lang="fr-CA"/>
              <a:pPr>
                <a:defRPr/>
              </a:pPr>
              <a:t>‹#›</a:t>
            </a:fld>
            <a:endParaRPr lang="fr-C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AE0A4A6E-2A00-4B70-802A-12FC7518AC22}" type="datetimeFigureOut">
              <a:rPr lang="fr-FR"/>
              <a:pPr>
                <a:defRPr/>
              </a:pPr>
              <a:t>23/08/2011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EADABAD7-C13C-494B-90BB-EF96E13758DF}" type="slidenum">
              <a:rPr lang="fr-CA"/>
              <a:pPr>
                <a:defRPr/>
              </a:pPr>
              <a:t>‹#›</a:t>
            </a:fld>
            <a:endParaRPr lang="fr-C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91AE3E98-72E2-44B3-8C4B-A614EC9D8DC0}" type="datetimeFigureOut">
              <a:rPr lang="fr-FR"/>
              <a:pPr>
                <a:defRPr/>
              </a:pPr>
              <a:t>23/08/2011</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EEB6C1B5-1D90-4D4B-AB32-F0D5CF97BCA2}" type="slidenum">
              <a:rPr lang="fr-CA"/>
              <a:pPr>
                <a:defRPr/>
              </a:pPr>
              <a:t>‹#›</a:t>
            </a:fld>
            <a:endParaRPr lang="fr-C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061BE4C9-B5AB-407C-BCC8-AF3F797FD6D8}" type="datetimeFigureOut">
              <a:rPr lang="fr-FR"/>
              <a:pPr>
                <a:defRPr/>
              </a:pPr>
              <a:t>23/08/2011</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693512F0-B702-406D-B7D3-A4F3D70D7208}" type="slidenum">
              <a:rPr lang="fr-CA"/>
              <a:pPr>
                <a:defRPr/>
              </a:pPr>
              <a:t>‹#›</a:t>
            </a:fld>
            <a:endParaRPr lang="fr-C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8D483B34-1933-4F34-AD28-9A08338D3877}" type="datetimeFigureOut">
              <a:rPr lang="fr-FR"/>
              <a:pPr>
                <a:defRPr/>
              </a:pPr>
              <a:t>23/08/2011</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2085C197-444E-4AC8-938A-E58BA060C57D}" type="slidenum">
              <a:rPr lang="fr-CA"/>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59416E87-4DC7-4681-A43E-FC88425BCBEE}" type="datetimeFigureOut">
              <a:rPr lang="fr-FR"/>
              <a:pPr>
                <a:defRPr/>
              </a:pPr>
              <a:t>23/08/2011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427F767A-BEDC-4665-AF4E-7EF26E5AAA6B}" type="slidenum">
              <a:rPr lang="fr-CA"/>
              <a:pPr>
                <a:defRPr/>
              </a:pPr>
              <a:t>‹#›</a:t>
            </a:fld>
            <a:endParaRPr lang="fr-C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76A96E47-3049-4444-9A35-C13E5342A2AE}" type="datetimeFigureOut">
              <a:rPr lang="fr-FR"/>
              <a:pPr>
                <a:defRPr/>
              </a:pPr>
              <a:t>23/08/2011</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5E38F00F-45F1-4117-ABC4-9133EC9D75D2}" type="slidenum">
              <a:rPr lang="fr-CA"/>
              <a:pPr>
                <a:defRPr/>
              </a:pPr>
              <a:t>‹#›</a:t>
            </a:fld>
            <a:endParaRPr lang="fr-CA"/>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A75EC210-8F90-456A-BFD8-86CA018B78DC}" type="datetimeFigureOut">
              <a:rPr lang="fr-FR"/>
              <a:pPr>
                <a:defRPr/>
              </a:pPr>
              <a:t>23/08/2011</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9ABABC49-654E-435A-ACFA-B4CA4D95628F}" type="slidenum">
              <a:rPr lang="fr-CA"/>
              <a:pPr>
                <a:defRPr/>
              </a:pPr>
              <a:t>‹#›</a:t>
            </a:fld>
            <a:endParaRPr lang="fr-C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D7912281-ADC1-413A-97D4-1967BE2A8068}" type="datetimeFigureOut">
              <a:rPr lang="fr-FR"/>
              <a:pPr>
                <a:defRPr/>
              </a:pPr>
              <a:t>23/08/2011</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B8D342A4-54B4-416D-82EE-725FE8FDE78C}" type="slidenum">
              <a:rPr lang="fr-CA"/>
              <a:pPr>
                <a:defRPr/>
              </a:pPr>
              <a:t>‹#›</a:t>
            </a:fld>
            <a:endParaRPr lang="fr-CA"/>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FBB56B50-911B-4C8B-A285-94398BBB52FF}" type="datetimeFigureOut">
              <a:rPr lang="fr-FR"/>
              <a:pPr>
                <a:defRPr/>
              </a:pPr>
              <a:t>23/08/2011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3A0D7D53-430C-4DFE-8443-42A5A0505351}" type="slidenum">
              <a:rPr lang="fr-CA"/>
              <a:pPr>
                <a:defRPr/>
              </a:pPr>
              <a:t>‹#›</a:t>
            </a:fld>
            <a:endParaRPr lang="fr-CA"/>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106195E6-0B22-42E8-A352-5210CAF47523}" type="datetimeFigureOut">
              <a:rPr lang="fr-FR"/>
              <a:pPr>
                <a:defRPr/>
              </a:pPr>
              <a:t>23/08/2011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91B8C730-5659-41B8-AD7A-7DA219D32224}" type="slidenum">
              <a:rPr lang="fr-CA"/>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18C03E0C-3E55-4A90-88FF-906F2DA45952}" type="datetimeFigureOut">
              <a:rPr lang="fr-FR"/>
              <a:pPr>
                <a:defRPr/>
              </a:pPr>
              <a:t>23/08/2011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91787541-E67F-4266-9EA0-4D4E29A9405E}"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EDBA7350-5FB1-4592-98A5-3B1D23251940}" type="datetimeFigureOut">
              <a:rPr lang="fr-FR"/>
              <a:pPr>
                <a:defRPr/>
              </a:pPr>
              <a:t>23/08/2011</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0BE4995A-B97C-48CF-86EC-7F77D4D04074}"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15B4CBBA-CDF2-471B-BF26-D4F8416A00FF}" type="datetimeFigureOut">
              <a:rPr lang="fr-FR"/>
              <a:pPr>
                <a:defRPr/>
              </a:pPr>
              <a:t>23/08/2011</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1DF4E74E-A79E-439F-814B-90E4CB9AE8B2}"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7B380072-310B-413C-9D18-911B9D5D0B44}" type="datetimeFigureOut">
              <a:rPr lang="fr-FR"/>
              <a:pPr>
                <a:defRPr/>
              </a:pPr>
              <a:t>23/08/2011</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4BD62156-4D5C-4D74-9DF2-09AF3638C3B7}"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CB2E38A9-50FD-481C-A105-B82747D1E019}" type="datetimeFigureOut">
              <a:rPr lang="fr-FR"/>
              <a:pPr>
                <a:defRPr/>
              </a:pPr>
              <a:t>23/08/2011</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7D262EF6-171A-4FC2-8737-B7FFF94254F7}"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26DCF8B6-9F69-4F7F-A68C-6CA0FFD719B2}" type="datetimeFigureOut">
              <a:rPr lang="fr-FR"/>
              <a:pPr>
                <a:defRPr/>
              </a:pPr>
              <a:t>23/08/2011</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35693316-2624-4C0D-873B-1CFEECBA41D6}"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314CFBCE-DEA6-403D-90DD-2705ACF9DD75}" type="datetimeFigureOut">
              <a:rPr lang="fr-FR"/>
              <a:pPr>
                <a:defRPr/>
              </a:pPr>
              <a:t>23/08/2011</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46E7B376-B11E-45D4-881E-05A9B64EBC35}"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rgbClr val="F5F5F5"/>
            </a:gs>
            <a:gs pos="100000">
              <a:srgbClr val="8E8E8E"/>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0872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E565B82-35E2-4FE1-BC41-C9166C09CE6C}" type="datetimeFigureOut">
              <a:rPr lang="fr-FR"/>
              <a:pPr>
                <a:defRPr/>
              </a:pPr>
              <a:t>23/08/2011</a:t>
            </a:fld>
            <a:endParaRPr lang="fr-CA"/>
          </a:p>
        </p:txBody>
      </p:sp>
      <p:sp>
        <p:nvSpPr>
          <p:cNvPr id="5" name="Espace réservé du pied de page 4"/>
          <p:cNvSpPr>
            <a:spLocks noGrp="1"/>
          </p:cNvSpPr>
          <p:nvPr>
            <p:ph type="ftr" sz="quarter" idx="3"/>
          </p:nvPr>
        </p:nvSpPr>
        <p:spPr>
          <a:xfrm>
            <a:off x="3124200" y="630872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CA"/>
          </a:p>
        </p:txBody>
      </p:sp>
      <p:sp>
        <p:nvSpPr>
          <p:cNvPr id="6" name="Espace réservé du numéro de diapositive 5"/>
          <p:cNvSpPr>
            <a:spLocks noGrp="1"/>
          </p:cNvSpPr>
          <p:nvPr>
            <p:ph type="sldNum" sz="quarter" idx="4"/>
          </p:nvPr>
        </p:nvSpPr>
        <p:spPr>
          <a:xfrm>
            <a:off x="6553200" y="6303963"/>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8C37232-D457-41E0-A6ED-0F2271205164}" type="slidenum">
              <a:rPr lang="fr-CA"/>
              <a:pPr>
                <a:defRPr/>
              </a:pPr>
              <a:t>‹#›</a:t>
            </a:fld>
            <a:endParaRPr lang="fr-CA"/>
          </a:p>
        </p:txBody>
      </p:sp>
      <p:grpSp>
        <p:nvGrpSpPr>
          <p:cNvPr id="1031" name="Group 48"/>
          <p:cNvGrpSpPr>
            <a:grpSpLocks/>
          </p:cNvGrpSpPr>
          <p:nvPr userDrawn="1"/>
        </p:nvGrpSpPr>
        <p:grpSpPr bwMode="auto">
          <a:xfrm>
            <a:off x="53975" y="6624638"/>
            <a:ext cx="9036050" cy="179387"/>
            <a:chOff x="35496" y="5040000"/>
            <a:chExt cx="9036552" cy="180020"/>
          </a:xfrm>
        </p:grpSpPr>
        <p:sp>
          <p:nvSpPr>
            <p:cNvPr id="50" name="Rectangle 49"/>
            <p:cNvSpPr/>
            <p:nvPr/>
          </p:nvSpPr>
          <p:spPr>
            <a:xfrm>
              <a:off x="1546880" y="5040000"/>
              <a:ext cx="180985"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1" name="Rectangle 50"/>
            <p:cNvSpPr/>
            <p:nvPr/>
          </p:nvSpPr>
          <p:spPr>
            <a:xfrm>
              <a:off x="1330968" y="5040000"/>
              <a:ext cx="180985"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2" name="Rectangle 51"/>
            <p:cNvSpPr/>
            <p:nvPr/>
          </p:nvSpPr>
          <p:spPr>
            <a:xfrm>
              <a:off x="1116644" y="5040000"/>
              <a:ext cx="180985"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3" name="Rectangle 52"/>
            <p:cNvSpPr/>
            <p:nvPr/>
          </p:nvSpPr>
          <p:spPr>
            <a:xfrm>
              <a:off x="900732" y="5040000"/>
              <a:ext cx="179397" cy="180020"/>
            </a:xfrm>
            <a:prstGeom prst="rect">
              <a:avLst/>
            </a:prstGeom>
            <a:solidFill>
              <a:schemeClr val="tx1">
                <a:lumMod val="50000"/>
                <a:lumOff val="50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4" name="Rectangle 53"/>
            <p:cNvSpPr/>
            <p:nvPr/>
          </p:nvSpPr>
          <p:spPr>
            <a:xfrm>
              <a:off x="683232" y="5040000"/>
              <a:ext cx="180985"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5" name="Rectangle 54"/>
            <p:cNvSpPr/>
            <p:nvPr/>
          </p:nvSpPr>
          <p:spPr>
            <a:xfrm>
              <a:off x="467320" y="5040000"/>
              <a:ext cx="180985"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6" name="Rectangle 55"/>
            <p:cNvSpPr/>
            <p:nvPr/>
          </p:nvSpPr>
          <p:spPr>
            <a:xfrm>
              <a:off x="251408" y="5040000"/>
              <a:ext cx="179398"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7" name="Rectangle 56"/>
            <p:cNvSpPr/>
            <p:nvPr/>
          </p:nvSpPr>
          <p:spPr>
            <a:xfrm>
              <a:off x="35496" y="5040000"/>
              <a:ext cx="179398" cy="180020"/>
            </a:xfrm>
            <a:prstGeom prst="rect">
              <a:avLst/>
            </a:prstGeom>
            <a:solidFill>
              <a:schemeClr val="tx1">
                <a:lumMod val="95000"/>
                <a:lumOff val="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8" name="Rectangle 57"/>
            <p:cNvSpPr/>
            <p:nvPr/>
          </p:nvSpPr>
          <p:spPr>
            <a:xfrm>
              <a:off x="3275764" y="5040000"/>
              <a:ext cx="180985"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9" name="Rectangle 58"/>
            <p:cNvSpPr/>
            <p:nvPr/>
          </p:nvSpPr>
          <p:spPr>
            <a:xfrm>
              <a:off x="3059852" y="5040000"/>
              <a:ext cx="180985"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0" name="Rectangle 59"/>
            <p:cNvSpPr/>
            <p:nvPr/>
          </p:nvSpPr>
          <p:spPr>
            <a:xfrm>
              <a:off x="2845527" y="5040000"/>
              <a:ext cx="179398"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1" name="Rectangle 60"/>
            <p:cNvSpPr/>
            <p:nvPr/>
          </p:nvSpPr>
          <p:spPr>
            <a:xfrm>
              <a:off x="2628028" y="5040000"/>
              <a:ext cx="180985" cy="180020"/>
            </a:xfrm>
            <a:prstGeom prst="rect">
              <a:avLst/>
            </a:prstGeom>
            <a:solidFill>
              <a:schemeClr val="tx1">
                <a:lumMod val="50000"/>
                <a:lumOff val="50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2" name="Rectangle 61"/>
            <p:cNvSpPr/>
            <p:nvPr/>
          </p:nvSpPr>
          <p:spPr>
            <a:xfrm>
              <a:off x="2412116" y="5040000"/>
              <a:ext cx="179397"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3" name="Rectangle 62"/>
            <p:cNvSpPr/>
            <p:nvPr/>
          </p:nvSpPr>
          <p:spPr>
            <a:xfrm>
              <a:off x="2196204" y="5040000"/>
              <a:ext cx="179397"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4" name="Rectangle 63"/>
            <p:cNvSpPr/>
            <p:nvPr/>
          </p:nvSpPr>
          <p:spPr>
            <a:xfrm>
              <a:off x="1980292" y="5040000"/>
              <a:ext cx="179397"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5" name="Rectangle 64"/>
            <p:cNvSpPr/>
            <p:nvPr/>
          </p:nvSpPr>
          <p:spPr>
            <a:xfrm>
              <a:off x="1764380" y="5040000"/>
              <a:ext cx="179397" cy="180020"/>
            </a:xfrm>
            <a:prstGeom prst="rect">
              <a:avLst/>
            </a:prstGeom>
            <a:solidFill>
              <a:schemeClr val="tx1">
                <a:lumMod val="95000"/>
                <a:lumOff val="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6" name="Rectangle 65"/>
            <p:cNvSpPr/>
            <p:nvPr/>
          </p:nvSpPr>
          <p:spPr>
            <a:xfrm>
              <a:off x="5004647" y="5040000"/>
              <a:ext cx="179398"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7" name="Rectangle 66"/>
            <p:cNvSpPr/>
            <p:nvPr/>
          </p:nvSpPr>
          <p:spPr>
            <a:xfrm>
              <a:off x="4788735" y="5040000"/>
              <a:ext cx="179398"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8" name="Rectangle 67"/>
            <p:cNvSpPr/>
            <p:nvPr/>
          </p:nvSpPr>
          <p:spPr>
            <a:xfrm>
              <a:off x="4574411" y="5040000"/>
              <a:ext cx="179397"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9" name="Rectangle 68"/>
            <p:cNvSpPr/>
            <p:nvPr/>
          </p:nvSpPr>
          <p:spPr>
            <a:xfrm>
              <a:off x="4356911" y="5040000"/>
              <a:ext cx="179398" cy="180020"/>
            </a:xfrm>
            <a:prstGeom prst="rect">
              <a:avLst/>
            </a:prstGeom>
            <a:solidFill>
              <a:schemeClr val="tx1">
                <a:lumMod val="50000"/>
                <a:lumOff val="50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0" name="Rectangle 69"/>
            <p:cNvSpPr/>
            <p:nvPr/>
          </p:nvSpPr>
          <p:spPr>
            <a:xfrm>
              <a:off x="4139412" y="5040000"/>
              <a:ext cx="180985"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1" name="Rectangle 70"/>
            <p:cNvSpPr/>
            <p:nvPr/>
          </p:nvSpPr>
          <p:spPr>
            <a:xfrm>
              <a:off x="3923500" y="5040000"/>
              <a:ext cx="180985"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2" name="Rectangle 71"/>
            <p:cNvSpPr/>
            <p:nvPr/>
          </p:nvSpPr>
          <p:spPr>
            <a:xfrm>
              <a:off x="3707588" y="5040000"/>
              <a:ext cx="180985"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3" name="Rectangle 72"/>
            <p:cNvSpPr/>
            <p:nvPr/>
          </p:nvSpPr>
          <p:spPr>
            <a:xfrm>
              <a:off x="3491676" y="5040000"/>
              <a:ext cx="180985" cy="180020"/>
            </a:xfrm>
            <a:prstGeom prst="rect">
              <a:avLst/>
            </a:prstGeom>
            <a:solidFill>
              <a:schemeClr val="tx1">
                <a:lumMod val="95000"/>
                <a:lumOff val="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4" name="Rectangle 73"/>
            <p:cNvSpPr/>
            <p:nvPr/>
          </p:nvSpPr>
          <p:spPr>
            <a:xfrm>
              <a:off x="6731943" y="5040000"/>
              <a:ext cx="180985"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5" name="Rectangle 74"/>
            <p:cNvSpPr/>
            <p:nvPr/>
          </p:nvSpPr>
          <p:spPr>
            <a:xfrm>
              <a:off x="6516031" y="5040000"/>
              <a:ext cx="179398"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6" name="Rectangle 75"/>
            <p:cNvSpPr/>
            <p:nvPr/>
          </p:nvSpPr>
          <p:spPr>
            <a:xfrm>
              <a:off x="6301707" y="5040000"/>
              <a:ext cx="179397"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7" name="Rectangle 76"/>
            <p:cNvSpPr/>
            <p:nvPr/>
          </p:nvSpPr>
          <p:spPr>
            <a:xfrm>
              <a:off x="6084207" y="5040000"/>
              <a:ext cx="180985" cy="180020"/>
            </a:xfrm>
            <a:prstGeom prst="rect">
              <a:avLst/>
            </a:prstGeom>
            <a:solidFill>
              <a:schemeClr val="tx1">
                <a:lumMod val="50000"/>
                <a:lumOff val="50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8" name="Rectangle 77"/>
            <p:cNvSpPr/>
            <p:nvPr/>
          </p:nvSpPr>
          <p:spPr>
            <a:xfrm>
              <a:off x="5868295" y="5040000"/>
              <a:ext cx="179398"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9" name="Rectangle 78"/>
            <p:cNvSpPr/>
            <p:nvPr/>
          </p:nvSpPr>
          <p:spPr>
            <a:xfrm>
              <a:off x="5652383" y="5040000"/>
              <a:ext cx="179398"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0" name="Rectangle 79"/>
            <p:cNvSpPr/>
            <p:nvPr/>
          </p:nvSpPr>
          <p:spPr>
            <a:xfrm>
              <a:off x="5436471" y="5040000"/>
              <a:ext cx="179398"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1" name="Rectangle 80"/>
            <p:cNvSpPr/>
            <p:nvPr/>
          </p:nvSpPr>
          <p:spPr>
            <a:xfrm>
              <a:off x="5220559" y="5040000"/>
              <a:ext cx="179398" cy="180020"/>
            </a:xfrm>
            <a:prstGeom prst="rect">
              <a:avLst/>
            </a:prstGeom>
            <a:solidFill>
              <a:schemeClr val="tx1">
                <a:lumMod val="95000"/>
                <a:lumOff val="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2" name="Rectangle 81"/>
            <p:cNvSpPr/>
            <p:nvPr/>
          </p:nvSpPr>
          <p:spPr>
            <a:xfrm>
              <a:off x="8460827" y="5040000"/>
              <a:ext cx="179397"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3" name="Rectangle 82"/>
            <p:cNvSpPr/>
            <p:nvPr/>
          </p:nvSpPr>
          <p:spPr>
            <a:xfrm>
              <a:off x="8244915" y="5040000"/>
              <a:ext cx="179397"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4" name="Rectangle 83"/>
            <p:cNvSpPr/>
            <p:nvPr/>
          </p:nvSpPr>
          <p:spPr>
            <a:xfrm>
              <a:off x="8029003" y="5040000"/>
              <a:ext cx="180985"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5" name="Rectangle 84"/>
            <p:cNvSpPr/>
            <p:nvPr/>
          </p:nvSpPr>
          <p:spPr>
            <a:xfrm>
              <a:off x="7813091" y="5040000"/>
              <a:ext cx="179397" cy="180020"/>
            </a:xfrm>
            <a:prstGeom prst="rect">
              <a:avLst/>
            </a:prstGeom>
            <a:solidFill>
              <a:schemeClr val="tx1">
                <a:lumMod val="50000"/>
                <a:lumOff val="50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6" name="Rectangle 85"/>
            <p:cNvSpPr/>
            <p:nvPr/>
          </p:nvSpPr>
          <p:spPr>
            <a:xfrm>
              <a:off x="7595591" y="5040000"/>
              <a:ext cx="180985"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7" name="Rectangle 86"/>
            <p:cNvSpPr/>
            <p:nvPr/>
          </p:nvSpPr>
          <p:spPr>
            <a:xfrm>
              <a:off x="7379679" y="5040000"/>
              <a:ext cx="180985"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8" name="Rectangle 87"/>
            <p:cNvSpPr/>
            <p:nvPr/>
          </p:nvSpPr>
          <p:spPr>
            <a:xfrm>
              <a:off x="7163767" y="5040000"/>
              <a:ext cx="180985"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9" name="Rectangle 88"/>
            <p:cNvSpPr/>
            <p:nvPr/>
          </p:nvSpPr>
          <p:spPr>
            <a:xfrm>
              <a:off x="6947855" y="5040000"/>
              <a:ext cx="179398" cy="180020"/>
            </a:xfrm>
            <a:prstGeom prst="rect">
              <a:avLst/>
            </a:prstGeom>
            <a:solidFill>
              <a:schemeClr val="tx1">
                <a:lumMod val="95000"/>
                <a:lumOff val="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90" name="Rectangle 89"/>
            <p:cNvSpPr/>
            <p:nvPr/>
          </p:nvSpPr>
          <p:spPr>
            <a:xfrm>
              <a:off x="8892651" y="5040000"/>
              <a:ext cx="179397"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91" name="Rectangle 90"/>
            <p:cNvSpPr/>
            <p:nvPr/>
          </p:nvSpPr>
          <p:spPr>
            <a:xfrm>
              <a:off x="8676739" y="5040000"/>
              <a:ext cx="179397" cy="180020"/>
            </a:xfrm>
            <a:prstGeom prst="rect">
              <a:avLst/>
            </a:prstGeom>
            <a:solidFill>
              <a:schemeClr val="tx1">
                <a:lumMod val="95000"/>
                <a:lumOff val="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grpSp>
    </p:spTree>
  </p:cSld>
  <p:clrMap bg1="lt1" tx1="dk1" bg2="lt2" tx2="dk2" accent1="accent1" accent2="accent2" accent3="accent3" accent4="accent4" accent5="accent5" accent6="accent6" hlink="hlink" folHlink="folHlink"/>
  <p:sldLayoutIdLst>
    <p:sldLayoutId id="2147483697" r:id="rId1"/>
    <p:sldLayoutId id="2147483696" r:id="rId2"/>
    <p:sldLayoutId id="2147483695" r:id="rId3"/>
    <p:sldLayoutId id="2147483694" r:id="rId4"/>
    <p:sldLayoutId id="2147483693" r:id="rId5"/>
    <p:sldLayoutId id="2147483692" r:id="rId6"/>
    <p:sldLayoutId id="2147483691" r:id="rId7"/>
    <p:sldLayoutId id="2147483690" r:id="rId8"/>
    <p:sldLayoutId id="2147483689" r:id="rId9"/>
    <p:sldLayoutId id="2147483688" r:id="rId10"/>
    <p:sldLayoutId id="2147483687" r:id="rId11"/>
    <p:sldLayoutId id="2147483709" r:id="rId12"/>
    <p:sldLayoutId id="2147483710" r:id="rId13"/>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5362"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CA" smtClean="0"/>
          </a:p>
        </p:txBody>
      </p:sp>
      <p:sp>
        <p:nvSpPr>
          <p:cNvPr id="15363"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123147C2-6F50-4F32-94E2-BE52F0A57D47}" type="datetimeFigureOut">
              <a:rPr lang="fr-FR"/>
              <a:pPr>
                <a:defRPr/>
              </a:pPr>
              <a:t>23/08/2011</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157014A7-3812-4A9B-A1F4-A607AAB41DBC}"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708" r:id="rId1"/>
    <p:sldLayoutId id="2147483707" r:id="rId2"/>
    <p:sldLayoutId id="2147483706" r:id="rId3"/>
    <p:sldLayoutId id="2147483705" r:id="rId4"/>
    <p:sldLayoutId id="2147483704" r:id="rId5"/>
    <p:sldLayoutId id="2147483703" r:id="rId6"/>
    <p:sldLayoutId id="2147483702" r:id="rId7"/>
    <p:sldLayoutId id="2147483701" r:id="rId8"/>
    <p:sldLayoutId id="2147483700" r:id="rId9"/>
    <p:sldLayoutId id="2147483699" r:id="rId10"/>
    <p:sldLayoutId id="2147483698"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7.png"/><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10.emf"/><Relationship Id="rId4" Type="http://schemas.openxmlformats.org/officeDocument/2006/relationships/oleObject" Target="../embeddings/oleObject2.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bugs.adobe.com/jira/browse/SDK-30875"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1.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grayscl/>
          </a:blip>
          <a:srcRect/>
          <a:stretch>
            <a:fillRect/>
          </a:stretch>
        </a:blipFill>
        <a:effectLst/>
      </p:bgPr>
    </p:bg>
    <p:spTree>
      <p:nvGrpSpPr>
        <p:cNvPr id="1" name=""/>
        <p:cNvGrpSpPr/>
        <p:nvPr/>
      </p:nvGrpSpPr>
      <p:grpSpPr>
        <a:xfrm>
          <a:off x="0" y="0"/>
          <a:ext cx="0" cy="0"/>
          <a:chOff x="0" y="0"/>
          <a:chExt cx="0" cy="0"/>
        </a:xfrm>
      </p:grpSpPr>
      <p:sp>
        <p:nvSpPr>
          <p:cNvPr id="28674" name="Titre 1"/>
          <p:cNvSpPr>
            <a:spLocks noGrp="1"/>
          </p:cNvSpPr>
          <p:nvPr>
            <p:ph type="ctrTitle"/>
          </p:nvPr>
        </p:nvSpPr>
        <p:spPr>
          <a:xfrm>
            <a:off x="4499992" y="2703636"/>
            <a:ext cx="4857750" cy="941388"/>
          </a:xfrm>
        </p:spPr>
        <p:txBody>
          <a:bodyPr/>
          <a:lstStyle/>
          <a:p>
            <a:pPr algn="l" eaLnBrk="1" hangingPunct="1"/>
            <a:r>
              <a:rPr lang="fr-CA" sz="3400" dirty="0" smtClean="0">
                <a:solidFill>
                  <a:schemeClr val="bg1"/>
                </a:solidFill>
              </a:rPr>
              <a:t>Flex 4 - </a:t>
            </a:r>
            <a:r>
              <a:rPr lang="fr-CA" sz="3400" dirty="0" err="1" smtClean="0">
                <a:solidFill>
                  <a:schemeClr val="bg1"/>
                </a:solidFill>
              </a:rPr>
              <a:t>Spark</a:t>
            </a:r>
            <a:r>
              <a:rPr lang="fr-CA" sz="3400" dirty="0" smtClean="0">
                <a:solidFill>
                  <a:schemeClr val="bg1"/>
                </a:solidFill>
              </a:rPr>
              <a:t> Containers</a:t>
            </a:r>
          </a:p>
        </p:txBody>
      </p:sp>
      <p:sp>
        <p:nvSpPr>
          <p:cNvPr id="28675" name="Sous-titre 2"/>
          <p:cNvSpPr>
            <a:spLocks noGrp="1"/>
          </p:cNvSpPr>
          <p:nvPr>
            <p:ph type="subTitle" idx="1"/>
          </p:nvPr>
        </p:nvSpPr>
        <p:spPr>
          <a:xfrm>
            <a:off x="5341938" y="3501008"/>
            <a:ext cx="4414837" cy="785812"/>
          </a:xfrm>
        </p:spPr>
        <p:txBody>
          <a:bodyPr/>
          <a:lstStyle/>
          <a:p>
            <a:pPr algn="l" eaLnBrk="1" hangingPunct="1"/>
            <a:r>
              <a:rPr lang="fr-CA" sz="1600" dirty="0" smtClean="0">
                <a:solidFill>
                  <a:schemeClr val="bg1"/>
                </a:solidFill>
              </a:rPr>
              <a:t>Ryan </a:t>
            </a:r>
            <a:r>
              <a:rPr lang="fr-CA" sz="1600" dirty="0" err="1" smtClean="0">
                <a:solidFill>
                  <a:schemeClr val="bg1"/>
                </a:solidFill>
              </a:rPr>
              <a:t>Frishberg</a:t>
            </a:r>
            <a:endParaRPr lang="fr-CA" sz="1600" dirty="0" smtClean="0">
              <a:solidFill>
                <a:schemeClr val="bg1"/>
              </a:solidFill>
            </a:endParaRPr>
          </a:p>
          <a:p>
            <a:pPr algn="l" eaLnBrk="1" hangingPunct="1"/>
            <a:r>
              <a:rPr lang="fr-CA" sz="1600" dirty="0" smtClean="0">
                <a:solidFill>
                  <a:schemeClr val="bg1"/>
                </a:solidFill>
              </a:rPr>
              <a:t>Software Consultant, Lab49</a:t>
            </a:r>
          </a:p>
          <a:p>
            <a:pPr algn="l" eaLnBrk="1" hangingPunct="1"/>
            <a:r>
              <a:rPr lang="fr-CA" sz="1600" dirty="0" smtClean="0">
                <a:solidFill>
                  <a:schemeClr val="bg1"/>
                </a:solidFill>
              </a:rPr>
              <a:t>http://www.frishy.com</a:t>
            </a:r>
          </a:p>
        </p:txBody>
      </p:sp>
      <p:pic>
        <p:nvPicPr>
          <p:cNvPr id="28676" name="Picture 5" descr="http://upload.wikimedia.org/wikipedia/en/7/70/Flexicon.png"/>
          <p:cNvPicPr>
            <a:picLocks noChangeAspect="1" noChangeArrowheads="1"/>
          </p:cNvPicPr>
          <p:nvPr/>
        </p:nvPicPr>
        <p:blipFill>
          <a:blip r:embed="rId3"/>
          <a:srcRect/>
          <a:stretch>
            <a:fillRect/>
          </a:stretch>
        </p:blipFill>
        <p:spPr bwMode="auto">
          <a:xfrm>
            <a:off x="250825" y="1989138"/>
            <a:ext cx="3889375" cy="3887787"/>
          </a:xfrm>
          <a:prstGeom prst="rect">
            <a:avLst/>
          </a:prstGeom>
          <a:noFill/>
          <a:ln w="9525">
            <a:noFill/>
            <a:miter lim="800000"/>
            <a:headEnd/>
            <a:tailEnd/>
          </a:ln>
        </p:spPr>
      </p:pic>
      <p:grpSp>
        <p:nvGrpSpPr>
          <p:cNvPr id="28677" name="Group 46"/>
          <p:cNvGrpSpPr>
            <a:grpSpLocks/>
          </p:cNvGrpSpPr>
          <p:nvPr/>
        </p:nvGrpSpPr>
        <p:grpSpPr bwMode="auto">
          <a:xfrm>
            <a:off x="53975" y="6588125"/>
            <a:ext cx="9036050" cy="179388"/>
            <a:chOff x="35496" y="5040000"/>
            <a:chExt cx="9036552" cy="180020"/>
          </a:xfrm>
        </p:grpSpPr>
        <p:sp>
          <p:nvSpPr>
            <p:cNvPr id="48" name="Rectangle 47"/>
            <p:cNvSpPr/>
            <p:nvPr/>
          </p:nvSpPr>
          <p:spPr>
            <a:xfrm>
              <a:off x="1546880" y="5040000"/>
              <a:ext cx="180985"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49" name="Rectangle 48"/>
            <p:cNvSpPr/>
            <p:nvPr/>
          </p:nvSpPr>
          <p:spPr>
            <a:xfrm>
              <a:off x="1330968" y="5040000"/>
              <a:ext cx="180985"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0" name="Rectangle 49"/>
            <p:cNvSpPr/>
            <p:nvPr/>
          </p:nvSpPr>
          <p:spPr>
            <a:xfrm>
              <a:off x="1116644" y="5040000"/>
              <a:ext cx="180985"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1" name="Rectangle 50"/>
            <p:cNvSpPr/>
            <p:nvPr/>
          </p:nvSpPr>
          <p:spPr>
            <a:xfrm>
              <a:off x="900732" y="5040000"/>
              <a:ext cx="179397" cy="180020"/>
            </a:xfrm>
            <a:prstGeom prst="rect">
              <a:avLst/>
            </a:prstGeom>
            <a:solidFill>
              <a:schemeClr val="tx1">
                <a:lumMod val="50000"/>
                <a:lumOff val="50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2" name="Rectangle 51"/>
            <p:cNvSpPr/>
            <p:nvPr/>
          </p:nvSpPr>
          <p:spPr>
            <a:xfrm>
              <a:off x="683232" y="5040000"/>
              <a:ext cx="180985"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3" name="Rectangle 52"/>
            <p:cNvSpPr/>
            <p:nvPr/>
          </p:nvSpPr>
          <p:spPr>
            <a:xfrm>
              <a:off x="467320" y="5040000"/>
              <a:ext cx="180985"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4" name="Rectangle 53"/>
            <p:cNvSpPr/>
            <p:nvPr/>
          </p:nvSpPr>
          <p:spPr>
            <a:xfrm>
              <a:off x="251408" y="5040000"/>
              <a:ext cx="179398"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5" name="Rectangle 54"/>
            <p:cNvSpPr/>
            <p:nvPr/>
          </p:nvSpPr>
          <p:spPr>
            <a:xfrm>
              <a:off x="35496" y="5040000"/>
              <a:ext cx="179398" cy="180020"/>
            </a:xfrm>
            <a:prstGeom prst="rect">
              <a:avLst/>
            </a:prstGeom>
            <a:solidFill>
              <a:schemeClr val="tx1">
                <a:lumMod val="95000"/>
                <a:lumOff val="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6" name="Rectangle 55"/>
            <p:cNvSpPr/>
            <p:nvPr/>
          </p:nvSpPr>
          <p:spPr>
            <a:xfrm>
              <a:off x="3275764" y="5040000"/>
              <a:ext cx="180985"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7" name="Rectangle 56"/>
            <p:cNvSpPr/>
            <p:nvPr/>
          </p:nvSpPr>
          <p:spPr>
            <a:xfrm>
              <a:off x="3059852" y="5040000"/>
              <a:ext cx="180985"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8" name="Rectangle 57"/>
            <p:cNvSpPr/>
            <p:nvPr/>
          </p:nvSpPr>
          <p:spPr>
            <a:xfrm>
              <a:off x="2845527" y="5040000"/>
              <a:ext cx="179398"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59" name="Rectangle 58"/>
            <p:cNvSpPr/>
            <p:nvPr/>
          </p:nvSpPr>
          <p:spPr>
            <a:xfrm>
              <a:off x="2628028" y="5040000"/>
              <a:ext cx="180985" cy="180020"/>
            </a:xfrm>
            <a:prstGeom prst="rect">
              <a:avLst/>
            </a:prstGeom>
            <a:solidFill>
              <a:schemeClr val="tx1">
                <a:lumMod val="50000"/>
                <a:lumOff val="50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0" name="Rectangle 59"/>
            <p:cNvSpPr/>
            <p:nvPr/>
          </p:nvSpPr>
          <p:spPr>
            <a:xfrm>
              <a:off x="2412116" y="5040000"/>
              <a:ext cx="179397"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1" name="Rectangle 60"/>
            <p:cNvSpPr/>
            <p:nvPr/>
          </p:nvSpPr>
          <p:spPr>
            <a:xfrm>
              <a:off x="2196204" y="5040000"/>
              <a:ext cx="179397"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2" name="Rectangle 61"/>
            <p:cNvSpPr/>
            <p:nvPr/>
          </p:nvSpPr>
          <p:spPr>
            <a:xfrm>
              <a:off x="1980292" y="5040000"/>
              <a:ext cx="179397"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3" name="Rectangle 62"/>
            <p:cNvSpPr/>
            <p:nvPr/>
          </p:nvSpPr>
          <p:spPr>
            <a:xfrm>
              <a:off x="1764380" y="5040000"/>
              <a:ext cx="179397" cy="180020"/>
            </a:xfrm>
            <a:prstGeom prst="rect">
              <a:avLst/>
            </a:prstGeom>
            <a:solidFill>
              <a:schemeClr val="tx1">
                <a:lumMod val="95000"/>
                <a:lumOff val="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4" name="Rectangle 63"/>
            <p:cNvSpPr/>
            <p:nvPr/>
          </p:nvSpPr>
          <p:spPr>
            <a:xfrm>
              <a:off x="5004647" y="5040000"/>
              <a:ext cx="179398"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5" name="Rectangle 64"/>
            <p:cNvSpPr/>
            <p:nvPr/>
          </p:nvSpPr>
          <p:spPr>
            <a:xfrm>
              <a:off x="4788735" y="5040000"/>
              <a:ext cx="179398"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6" name="Rectangle 65"/>
            <p:cNvSpPr/>
            <p:nvPr/>
          </p:nvSpPr>
          <p:spPr>
            <a:xfrm>
              <a:off x="4574411" y="5040000"/>
              <a:ext cx="179397"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7" name="Rectangle 66"/>
            <p:cNvSpPr/>
            <p:nvPr/>
          </p:nvSpPr>
          <p:spPr>
            <a:xfrm>
              <a:off x="4356911" y="5040000"/>
              <a:ext cx="179398" cy="180020"/>
            </a:xfrm>
            <a:prstGeom prst="rect">
              <a:avLst/>
            </a:prstGeom>
            <a:solidFill>
              <a:schemeClr val="tx1">
                <a:lumMod val="50000"/>
                <a:lumOff val="50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8" name="Rectangle 67"/>
            <p:cNvSpPr/>
            <p:nvPr/>
          </p:nvSpPr>
          <p:spPr>
            <a:xfrm>
              <a:off x="4139412" y="5040000"/>
              <a:ext cx="180985"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69" name="Rectangle 68"/>
            <p:cNvSpPr/>
            <p:nvPr/>
          </p:nvSpPr>
          <p:spPr>
            <a:xfrm>
              <a:off x="3923500" y="5040000"/>
              <a:ext cx="180985"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0" name="Rectangle 69"/>
            <p:cNvSpPr/>
            <p:nvPr/>
          </p:nvSpPr>
          <p:spPr>
            <a:xfrm>
              <a:off x="3707588" y="5040000"/>
              <a:ext cx="180985"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1" name="Rectangle 70"/>
            <p:cNvSpPr/>
            <p:nvPr/>
          </p:nvSpPr>
          <p:spPr>
            <a:xfrm>
              <a:off x="3491676" y="5040000"/>
              <a:ext cx="180985" cy="180020"/>
            </a:xfrm>
            <a:prstGeom prst="rect">
              <a:avLst/>
            </a:prstGeom>
            <a:solidFill>
              <a:schemeClr val="tx1">
                <a:lumMod val="95000"/>
                <a:lumOff val="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2" name="Rectangle 71"/>
            <p:cNvSpPr/>
            <p:nvPr/>
          </p:nvSpPr>
          <p:spPr>
            <a:xfrm>
              <a:off x="6731943" y="5040000"/>
              <a:ext cx="180985"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3" name="Rectangle 72"/>
            <p:cNvSpPr/>
            <p:nvPr/>
          </p:nvSpPr>
          <p:spPr>
            <a:xfrm>
              <a:off x="6516031" y="5040000"/>
              <a:ext cx="179398"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4" name="Rectangle 73"/>
            <p:cNvSpPr/>
            <p:nvPr/>
          </p:nvSpPr>
          <p:spPr>
            <a:xfrm>
              <a:off x="6301707" y="5040000"/>
              <a:ext cx="179397"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5" name="Rectangle 74"/>
            <p:cNvSpPr/>
            <p:nvPr/>
          </p:nvSpPr>
          <p:spPr>
            <a:xfrm>
              <a:off x="6084207" y="5040000"/>
              <a:ext cx="180985" cy="180020"/>
            </a:xfrm>
            <a:prstGeom prst="rect">
              <a:avLst/>
            </a:prstGeom>
            <a:solidFill>
              <a:schemeClr val="tx1">
                <a:lumMod val="50000"/>
                <a:lumOff val="50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6" name="Rectangle 75"/>
            <p:cNvSpPr/>
            <p:nvPr/>
          </p:nvSpPr>
          <p:spPr>
            <a:xfrm>
              <a:off x="5868295" y="5040000"/>
              <a:ext cx="179398"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7" name="Rectangle 76"/>
            <p:cNvSpPr/>
            <p:nvPr/>
          </p:nvSpPr>
          <p:spPr>
            <a:xfrm>
              <a:off x="5652383" y="5040000"/>
              <a:ext cx="179398"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8" name="Rectangle 77"/>
            <p:cNvSpPr/>
            <p:nvPr/>
          </p:nvSpPr>
          <p:spPr>
            <a:xfrm>
              <a:off x="5436471" y="5040000"/>
              <a:ext cx="179398"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79" name="Rectangle 78"/>
            <p:cNvSpPr/>
            <p:nvPr/>
          </p:nvSpPr>
          <p:spPr>
            <a:xfrm>
              <a:off x="5220559" y="5040000"/>
              <a:ext cx="179398" cy="180020"/>
            </a:xfrm>
            <a:prstGeom prst="rect">
              <a:avLst/>
            </a:prstGeom>
            <a:solidFill>
              <a:schemeClr val="tx1">
                <a:lumMod val="95000"/>
                <a:lumOff val="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0" name="Rectangle 79"/>
            <p:cNvSpPr/>
            <p:nvPr/>
          </p:nvSpPr>
          <p:spPr>
            <a:xfrm>
              <a:off x="8460827" y="5040000"/>
              <a:ext cx="179397"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1" name="Rectangle 80"/>
            <p:cNvSpPr/>
            <p:nvPr/>
          </p:nvSpPr>
          <p:spPr>
            <a:xfrm>
              <a:off x="8244915" y="5040000"/>
              <a:ext cx="179397"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2" name="Rectangle 81"/>
            <p:cNvSpPr/>
            <p:nvPr/>
          </p:nvSpPr>
          <p:spPr>
            <a:xfrm>
              <a:off x="8029003" y="5040000"/>
              <a:ext cx="180985"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3" name="Rectangle 82"/>
            <p:cNvSpPr/>
            <p:nvPr/>
          </p:nvSpPr>
          <p:spPr>
            <a:xfrm>
              <a:off x="7813091" y="5040000"/>
              <a:ext cx="179397" cy="180020"/>
            </a:xfrm>
            <a:prstGeom prst="rect">
              <a:avLst/>
            </a:prstGeom>
            <a:solidFill>
              <a:schemeClr val="tx1">
                <a:lumMod val="50000"/>
                <a:lumOff val="50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4" name="Rectangle 83"/>
            <p:cNvSpPr/>
            <p:nvPr/>
          </p:nvSpPr>
          <p:spPr>
            <a:xfrm>
              <a:off x="7595591" y="5040000"/>
              <a:ext cx="180985" cy="180020"/>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5" name="Rectangle 84"/>
            <p:cNvSpPr/>
            <p:nvPr/>
          </p:nvSpPr>
          <p:spPr>
            <a:xfrm>
              <a:off x="7379679" y="5040000"/>
              <a:ext cx="180985" cy="180020"/>
            </a:xfrm>
            <a:prstGeom prst="rect">
              <a:avLst/>
            </a:prstGeom>
            <a:solidFill>
              <a:schemeClr val="tx1">
                <a:lumMod val="75000"/>
                <a:lumOff val="2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6" name="Rectangle 85"/>
            <p:cNvSpPr/>
            <p:nvPr/>
          </p:nvSpPr>
          <p:spPr>
            <a:xfrm>
              <a:off x="7163767" y="5040000"/>
              <a:ext cx="180985"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7" name="Rectangle 86"/>
            <p:cNvSpPr/>
            <p:nvPr/>
          </p:nvSpPr>
          <p:spPr>
            <a:xfrm>
              <a:off x="6947855" y="5040000"/>
              <a:ext cx="179398" cy="180020"/>
            </a:xfrm>
            <a:prstGeom prst="rect">
              <a:avLst/>
            </a:prstGeom>
            <a:solidFill>
              <a:schemeClr val="tx1">
                <a:lumMod val="95000"/>
                <a:lumOff val="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8" name="Rectangle 87"/>
            <p:cNvSpPr/>
            <p:nvPr/>
          </p:nvSpPr>
          <p:spPr>
            <a:xfrm>
              <a:off x="8892651" y="5040000"/>
              <a:ext cx="179397" cy="180020"/>
            </a:xfrm>
            <a:prstGeom prst="rect">
              <a:avLst/>
            </a:prstGeom>
            <a:solidFill>
              <a:schemeClr val="tx1">
                <a:lumMod val="85000"/>
                <a:lumOff val="1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sp>
          <p:nvSpPr>
            <p:cNvPr id="89" name="Rectangle 88"/>
            <p:cNvSpPr/>
            <p:nvPr/>
          </p:nvSpPr>
          <p:spPr>
            <a:xfrm>
              <a:off x="8676739" y="5040000"/>
              <a:ext cx="179397" cy="180020"/>
            </a:xfrm>
            <a:prstGeom prst="rect">
              <a:avLst/>
            </a:prstGeom>
            <a:solidFill>
              <a:schemeClr val="tx1">
                <a:lumMod val="95000"/>
                <a:lumOff val="5000"/>
              </a:schemeClr>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GB" dirty="0"/>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3" name="Group 35"/>
          <p:cNvGrpSpPr>
            <a:grpSpLocks/>
          </p:cNvGrpSpPr>
          <p:nvPr/>
        </p:nvGrpSpPr>
        <p:grpSpPr bwMode="auto">
          <a:xfrm>
            <a:off x="392113" y="957263"/>
            <a:ext cx="8643937" cy="5275262"/>
            <a:chOff x="-908330" y="-81006"/>
            <a:chExt cx="5878958" cy="3537348"/>
          </a:xfrm>
        </p:grpSpPr>
        <p:sp>
          <p:nvSpPr>
            <p:cNvPr id="24" name="Rectangle 23"/>
            <p:cNvSpPr/>
            <p:nvPr/>
          </p:nvSpPr>
          <p:spPr>
            <a:xfrm>
              <a:off x="-825194" y="168088"/>
              <a:ext cx="5795822" cy="3288254"/>
            </a:xfrm>
            <a:prstGeom prst="rect">
              <a:avLst/>
            </a:prstGeom>
            <a:noFill/>
            <a:ln>
              <a:solidFill>
                <a:schemeClr val="tx2"/>
              </a:solidFill>
            </a:ln>
            <a:effectLst/>
          </p:spPr>
          <p:style>
            <a:lnRef idx="1">
              <a:schemeClr val="accent1"/>
            </a:lnRef>
            <a:fillRef idx="2">
              <a:schemeClr val="accent1"/>
            </a:fillRef>
            <a:effectRef idx="1">
              <a:schemeClr val="accent1"/>
            </a:effectRef>
            <a:fontRef idx="minor">
              <a:schemeClr val="dk1"/>
            </a:fontRef>
          </p:style>
          <p:txBody>
            <a:bodyPr anchor="ctr"/>
            <a:lstStyle/>
            <a:p>
              <a:pPr>
                <a:defRPr/>
              </a:pPr>
              <a:r>
                <a:rPr lang="en-US" sz="1600" dirty="0">
                  <a:solidFill>
                    <a:srgbClr val="0000FF"/>
                  </a:solidFill>
                  <a:latin typeface="Monaco"/>
                </a:rPr>
                <a:t>&lt;</a:t>
              </a:r>
              <a:r>
                <a:rPr lang="en-US" sz="1600" dirty="0" err="1">
                  <a:solidFill>
                    <a:srgbClr val="0000FF"/>
                  </a:solidFill>
                  <a:latin typeface="Monaco"/>
                </a:rPr>
                <a:t>s:Application</a:t>
              </a:r>
              <a:r>
                <a:rPr lang="en-US" sz="1600" dirty="0">
                  <a:solidFill>
                    <a:srgbClr val="000000"/>
                  </a:solidFill>
                  <a:latin typeface="Monaco"/>
                </a:rPr>
                <a:t> </a:t>
              </a:r>
              <a:r>
                <a:rPr lang="en-US" sz="1600" dirty="0" err="1">
                  <a:solidFill>
                    <a:srgbClr val="000000"/>
                  </a:solidFill>
                  <a:latin typeface="Monaco"/>
                </a:rPr>
                <a:t>xmlns:fx</a:t>
              </a:r>
              <a:r>
                <a:rPr lang="en-US" sz="1600" dirty="0">
                  <a:solidFill>
                    <a:srgbClr val="000000"/>
                  </a:solidFill>
                  <a:latin typeface="Monaco"/>
                </a:rPr>
                <a:t>="</a:t>
              </a:r>
              <a:r>
                <a:rPr lang="en-US" sz="1600" dirty="0">
                  <a:solidFill>
                    <a:srgbClr val="990000"/>
                  </a:solidFill>
                  <a:latin typeface="Monaco"/>
                </a:rPr>
                <a:t>http://ns.adobe.com/mxml/2009</a:t>
              </a:r>
              <a:r>
                <a:rPr lang="en-US" sz="1600" dirty="0">
                  <a:solidFill>
                    <a:srgbClr val="000000"/>
                  </a:solidFill>
                  <a:latin typeface="Monaco"/>
                </a:rPr>
                <a:t>" </a:t>
              </a:r>
            </a:p>
            <a:p>
              <a:pPr>
                <a:defRPr/>
              </a:pPr>
              <a:r>
                <a:rPr lang="en-US" sz="1600" dirty="0">
                  <a:solidFill>
                    <a:srgbClr val="000000"/>
                  </a:solidFill>
                  <a:latin typeface="Monaco"/>
                </a:rPr>
                <a:t>               </a:t>
              </a:r>
              <a:r>
                <a:rPr lang="en-US" sz="1600" dirty="0" err="1">
                  <a:solidFill>
                    <a:srgbClr val="000000"/>
                  </a:solidFill>
                  <a:latin typeface="Monaco"/>
                </a:rPr>
                <a:t>xmlns:s</a:t>
              </a:r>
              <a:r>
                <a:rPr lang="en-US" sz="1600" dirty="0">
                  <a:solidFill>
                    <a:srgbClr val="000000"/>
                  </a:solidFill>
                  <a:latin typeface="Monaco"/>
                </a:rPr>
                <a:t>="</a:t>
              </a:r>
              <a:r>
                <a:rPr lang="en-US" sz="1600" dirty="0">
                  <a:solidFill>
                    <a:srgbClr val="990000"/>
                  </a:solidFill>
                  <a:latin typeface="Monaco"/>
                </a:rPr>
                <a:t>library://</a:t>
              </a:r>
              <a:r>
                <a:rPr lang="en-US" sz="1600" dirty="0" err="1">
                  <a:solidFill>
                    <a:srgbClr val="990000"/>
                  </a:solidFill>
                  <a:latin typeface="Monaco"/>
                </a:rPr>
                <a:t>ns.adobe.com</a:t>
              </a:r>
              <a:r>
                <a:rPr lang="en-US" sz="1600" dirty="0">
                  <a:solidFill>
                    <a:srgbClr val="990000"/>
                  </a:solidFill>
                  <a:latin typeface="Monaco"/>
                </a:rPr>
                <a:t>/flex/spark</a:t>
              </a:r>
              <a:r>
                <a:rPr lang="en-US" sz="1600" dirty="0">
                  <a:solidFill>
                    <a:srgbClr val="000000"/>
                  </a:solidFill>
                  <a:latin typeface="Monaco"/>
                </a:rPr>
                <a:t>"</a:t>
              </a:r>
              <a:r>
                <a:rPr lang="en-US" sz="1600" dirty="0">
                  <a:solidFill>
                    <a:srgbClr val="0000FF"/>
                  </a:solidFill>
                  <a:latin typeface="Monaco"/>
                </a:rPr>
                <a:t>&gt;</a:t>
              </a:r>
            </a:p>
            <a:p>
              <a:pPr>
                <a:defRPr/>
              </a:pPr>
              <a:r>
                <a:rPr lang="en-US" sz="1600" dirty="0">
                  <a:solidFill>
                    <a:srgbClr val="000000"/>
                  </a:solidFill>
                  <a:latin typeface="Monaco"/>
                </a:rPr>
                <a:t>    </a:t>
              </a:r>
            </a:p>
            <a:p>
              <a:pPr>
                <a:defRPr/>
              </a:pPr>
              <a:r>
                <a:rPr lang="en-US" sz="1600" dirty="0">
                  <a:solidFill>
                    <a:srgbClr val="000000"/>
                  </a:solidFill>
                  <a:latin typeface="Monaco"/>
                </a:rPr>
                <a:t>    </a:t>
              </a:r>
              <a:r>
                <a:rPr lang="en-US" sz="1600" dirty="0">
                  <a:solidFill>
                    <a:srgbClr val="0000FF"/>
                  </a:solidFill>
                  <a:latin typeface="Monaco"/>
                </a:rPr>
                <a:t>&lt;</a:t>
              </a:r>
              <a:r>
                <a:rPr lang="en-US" sz="1600" dirty="0" err="1">
                  <a:solidFill>
                    <a:srgbClr val="0000FF"/>
                  </a:solidFill>
                  <a:latin typeface="Monaco"/>
                </a:rPr>
                <a:t>s:Button</a:t>
              </a:r>
              <a:r>
                <a:rPr lang="en-US" sz="1600" dirty="0">
                  <a:solidFill>
                    <a:srgbClr val="000000"/>
                  </a:solidFill>
                  <a:latin typeface="Monaco"/>
                </a:rPr>
                <a:t> label="</a:t>
              </a:r>
              <a:r>
                <a:rPr lang="en-US" sz="1600" dirty="0">
                  <a:solidFill>
                    <a:srgbClr val="990000"/>
                  </a:solidFill>
                  <a:latin typeface="Monaco"/>
                </a:rPr>
                <a:t>Hello World</a:t>
              </a:r>
              <a:r>
                <a:rPr lang="en-US" sz="1600" dirty="0">
                  <a:solidFill>
                    <a:srgbClr val="000000"/>
                  </a:solidFill>
                  <a:latin typeface="Monaco"/>
                </a:rPr>
                <a:t>" x="</a:t>
              </a:r>
              <a:r>
                <a:rPr lang="en-US" sz="1600" dirty="0">
                  <a:solidFill>
                    <a:srgbClr val="990000"/>
                  </a:solidFill>
                  <a:latin typeface="Monaco"/>
                </a:rPr>
                <a:t>150</a:t>
              </a:r>
              <a:r>
                <a:rPr lang="en-US" sz="1600" dirty="0">
                  <a:solidFill>
                    <a:srgbClr val="000000"/>
                  </a:solidFill>
                  <a:latin typeface="Monaco"/>
                </a:rPr>
                <a:t>"</a:t>
              </a:r>
              <a:r>
                <a:rPr lang="en-US" sz="1600" dirty="0">
                  <a:solidFill>
                    <a:srgbClr val="0000FF"/>
                  </a:solidFill>
                  <a:latin typeface="Monaco"/>
                </a:rPr>
                <a:t>/&gt;</a:t>
              </a:r>
            </a:p>
            <a:p>
              <a:pPr>
                <a:defRPr/>
              </a:pPr>
              <a:r>
                <a:rPr lang="en-US" sz="1600" dirty="0">
                  <a:solidFill>
                    <a:srgbClr val="000000"/>
                  </a:solidFill>
                  <a:latin typeface="Monaco"/>
                </a:rPr>
                <a:t>              </a:t>
              </a:r>
            </a:p>
            <a:p>
              <a:pPr>
                <a:defRPr/>
              </a:pPr>
              <a:r>
                <a:rPr lang="en-US" sz="1600" dirty="0">
                  <a:solidFill>
                    <a:srgbClr val="000000"/>
                  </a:solidFill>
                  <a:latin typeface="Monaco"/>
                </a:rPr>
                <a:t>        </a:t>
              </a:r>
              <a:r>
                <a:rPr lang="en-US" sz="1600" dirty="0">
                  <a:solidFill>
                    <a:srgbClr val="0000FF"/>
                  </a:solidFill>
                  <a:latin typeface="Monaco"/>
                </a:rPr>
                <a:t>&lt;</a:t>
              </a:r>
              <a:r>
                <a:rPr lang="en-US" sz="1600" dirty="0" err="1">
                  <a:solidFill>
                    <a:srgbClr val="0000FF"/>
                  </a:solidFill>
                  <a:latin typeface="Monaco"/>
                </a:rPr>
                <a:t>s:Rect</a:t>
              </a:r>
              <a:r>
                <a:rPr lang="en-US" sz="1600" dirty="0">
                  <a:solidFill>
                    <a:srgbClr val="000000"/>
                  </a:solidFill>
                  <a:latin typeface="Monaco"/>
                </a:rPr>
                <a:t> id="</a:t>
              </a:r>
              <a:r>
                <a:rPr lang="en-US" sz="1600" dirty="0">
                  <a:solidFill>
                    <a:srgbClr val="990000"/>
                  </a:solidFill>
                  <a:latin typeface="Monaco"/>
                </a:rPr>
                <a:t>myRect1</a:t>
              </a:r>
              <a:r>
                <a:rPr lang="en-US" sz="1600" dirty="0">
                  <a:solidFill>
                    <a:srgbClr val="000000"/>
                  </a:solidFill>
                  <a:latin typeface="Monaco"/>
                </a:rPr>
                <a:t>" width="</a:t>
              </a:r>
              <a:r>
                <a:rPr lang="en-US" sz="1600" dirty="0">
                  <a:solidFill>
                    <a:srgbClr val="990000"/>
                  </a:solidFill>
                  <a:latin typeface="Monaco"/>
                </a:rPr>
                <a:t>100</a:t>
              </a:r>
              <a:r>
                <a:rPr lang="en-US" sz="1600" dirty="0">
                  <a:solidFill>
                    <a:srgbClr val="000000"/>
                  </a:solidFill>
                  <a:latin typeface="Monaco"/>
                </a:rPr>
                <a:t>" height="</a:t>
              </a:r>
              <a:r>
                <a:rPr lang="en-US" sz="1600" dirty="0">
                  <a:solidFill>
                    <a:srgbClr val="990000"/>
                  </a:solidFill>
                  <a:latin typeface="Monaco"/>
                </a:rPr>
                <a:t>100</a:t>
              </a:r>
              <a:r>
                <a:rPr lang="en-US" sz="1600" dirty="0">
                  <a:solidFill>
                    <a:srgbClr val="000000"/>
                  </a:solidFill>
                  <a:latin typeface="Monaco"/>
                </a:rPr>
                <a:t>"</a:t>
              </a:r>
              <a:r>
                <a:rPr lang="en-US" sz="1600" dirty="0">
                  <a:solidFill>
                    <a:srgbClr val="0000FF"/>
                  </a:solidFill>
                  <a:latin typeface="Monaco"/>
                </a:rPr>
                <a:t>&gt;</a:t>
              </a:r>
            </a:p>
            <a:p>
              <a:pPr>
                <a:defRPr/>
              </a:pPr>
              <a:r>
                <a:rPr lang="en-US" sz="1600" dirty="0">
                  <a:solidFill>
                    <a:srgbClr val="000000"/>
                  </a:solidFill>
                  <a:latin typeface="Monaco"/>
                </a:rPr>
                <a:t>            </a:t>
              </a:r>
              <a:r>
                <a:rPr lang="en-US" sz="1600" dirty="0">
                  <a:solidFill>
                    <a:srgbClr val="0000FF"/>
                  </a:solidFill>
                  <a:latin typeface="Monaco"/>
                </a:rPr>
                <a:t>&lt;</a:t>
              </a:r>
              <a:r>
                <a:rPr lang="en-US" sz="1600" dirty="0" err="1">
                  <a:solidFill>
                    <a:srgbClr val="0000FF"/>
                  </a:solidFill>
                  <a:latin typeface="Monaco"/>
                </a:rPr>
                <a:t>s:fill</a:t>
              </a:r>
              <a:r>
                <a:rPr lang="en-US" sz="1600" dirty="0">
                  <a:solidFill>
                    <a:srgbClr val="0000FF"/>
                  </a:solidFill>
                  <a:latin typeface="Monaco"/>
                </a:rPr>
                <a:t>&gt;&lt;</a:t>
              </a:r>
              <a:r>
                <a:rPr lang="en-US" sz="1600" dirty="0" err="1">
                  <a:solidFill>
                    <a:srgbClr val="0000FF"/>
                  </a:solidFill>
                  <a:latin typeface="Monaco"/>
                </a:rPr>
                <a:t>s:SolidColor</a:t>
              </a:r>
              <a:r>
                <a:rPr lang="en-US" sz="1600" dirty="0">
                  <a:solidFill>
                    <a:srgbClr val="000000"/>
                  </a:solidFill>
                  <a:latin typeface="Monaco"/>
                </a:rPr>
                <a:t> color="</a:t>
              </a:r>
              <a:r>
                <a:rPr lang="en-US" sz="1600" dirty="0">
                  <a:solidFill>
                    <a:srgbClr val="990000"/>
                  </a:solidFill>
                  <a:latin typeface="Monaco"/>
                </a:rPr>
                <a:t>#FF0000</a:t>
              </a:r>
              <a:r>
                <a:rPr lang="en-US" sz="1600" dirty="0">
                  <a:solidFill>
                    <a:srgbClr val="000000"/>
                  </a:solidFill>
                  <a:latin typeface="Monaco"/>
                </a:rPr>
                <a:t>" </a:t>
              </a:r>
              <a:r>
                <a:rPr lang="en-US" sz="1600" dirty="0">
                  <a:solidFill>
                    <a:srgbClr val="0000FF"/>
                  </a:solidFill>
                  <a:latin typeface="Monaco"/>
                </a:rPr>
                <a:t>/&gt;&lt;/</a:t>
              </a:r>
              <a:r>
                <a:rPr lang="en-US" sz="1600" dirty="0" err="1">
                  <a:solidFill>
                    <a:srgbClr val="0000FF"/>
                  </a:solidFill>
                  <a:latin typeface="Monaco"/>
                </a:rPr>
                <a:t>s:fill</a:t>
              </a:r>
              <a:r>
                <a:rPr lang="en-US" sz="1600" dirty="0">
                  <a:solidFill>
                    <a:srgbClr val="0000FF"/>
                  </a:solidFill>
                  <a:latin typeface="Monaco"/>
                </a:rPr>
                <a:t>&gt;</a:t>
              </a:r>
            </a:p>
            <a:p>
              <a:pPr>
                <a:defRPr/>
              </a:pPr>
              <a:r>
                <a:rPr lang="en-US" sz="1600" dirty="0">
                  <a:solidFill>
                    <a:srgbClr val="000000"/>
                  </a:solidFill>
                  <a:latin typeface="Monaco"/>
                </a:rPr>
                <a:t>        </a:t>
              </a:r>
              <a:r>
                <a:rPr lang="en-US" sz="1600" dirty="0">
                  <a:solidFill>
                    <a:srgbClr val="0000FF"/>
                  </a:solidFill>
                  <a:latin typeface="Monaco"/>
                </a:rPr>
                <a:t>&lt;/</a:t>
              </a:r>
              <a:r>
                <a:rPr lang="en-US" sz="1600" dirty="0" err="1">
                  <a:solidFill>
                    <a:srgbClr val="0000FF"/>
                  </a:solidFill>
                  <a:latin typeface="Monaco"/>
                </a:rPr>
                <a:t>s:Rect</a:t>
              </a:r>
              <a:r>
                <a:rPr lang="en-US" sz="1600" dirty="0">
                  <a:solidFill>
                    <a:srgbClr val="0000FF"/>
                  </a:solidFill>
                  <a:latin typeface="Monaco"/>
                </a:rPr>
                <a:t>&gt;</a:t>
              </a:r>
            </a:p>
            <a:p>
              <a:pPr>
                <a:defRPr/>
              </a:pPr>
              <a:r>
                <a:rPr lang="en-US" sz="1600" dirty="0">
                  <a:solidFill>
                    <a:srgbClr val="000000"/>
                  </a:solidFill>
                  <a:latin typeface="Monaco"/>
                </a:rPr>
                <a:t>        </a:t>
              </a:r>
            </a:p>
            <a:p>
              <a:pPr>
                <a:defRPr/>
              </a:pPr>
              <a:r>
                <a:rPr lang="en-US" sz="1600" dirty="0">
                  <a:solidFill>
                    <a:srgbClr val="000000"/>
                  </a:solidFill>
                  <a:latin typeface="Monaco"/>
                </a:rPr>
                <a:t>        </a:t>
              </a:r>
              <a:r>
                <a:rPr lang="en-US" sz="1600" dirty="0">
                  <a:solidFill>
                    <a:srgbClr val="0000FF"/>
                  </a:solidFill>
                  <a:latin typeface="Monaco"/>
                </a:rPr>
                <a:t>&lt;</a:t>
              </a:r>
              <a:r>
                <a:rPr lang="en-US" sz="1600" dirty="0" err="1">
                  <a:solidFill>
                    <a:srgbClr val="0000FF"/>
                  </a:solidFill>
                  <a:latin typeface="Monaco"/>
                </a:rPr>
                <a:t>s:Rect</a:t>
              </a:r>
              <a:r>
                <a:rPr lang="en-US" sz="1600" dirty="0">
                  <a:solidFill>
                    <a:srgbClr val="000000"/>
                  </a:solidFill>
                  <a:latin typeface="Monaco"/>
                </a:rPr>
                <a:t> id="</a:t>
              </a:r>
              <a:r>
                <a:rPr lang="en-US" sz="1600" dirty="0">
                  <a:solidFill>
                    <a:srgbClr val="990000"/>
                  </a:solidFill>
                  <a:latin typeface="Monaco"/>
                </a:rPr>
                <a:t>myRect2</a:t>
              </a:r>
              <a:r>
                <a:rPr lang="en-US" sz="1600" dirty="0">
                  <a:solidFill>
                    <a:srgbClr val="000000"/>
                  </a:solidFill>
                  <a:latin typeface="Monaco"/>
                </a:rPr>
                <a:t>" width="</a:t>
              </a:r>
              <a:r>
                <a:rPr lang="en-US" sz="1600" dirty="0">
                  <a:solidFill>
                    <a:srgbClr val="990000"/>
                  </a:solidFill>
                  <a:latin typeface="Monaco"/>
                </a:rPr>
                <a:t>100</a:t>
              </a:r>
              <a:r>
                <a:rPr lang="en-US" sz="1600" dirty="0">
                  <a:solidFill>
                    <a:srgbClr val="000000"/>
                  </a:solidFill>
                  <a:latin typeface="Monaco"/>
                </a:rPr>
                <a:t>" height="</a:t>
              </a:r>
              <a:r>
                <a:rPr lang="en-US" sz="1600" dirty="0">
                  <a:solidFill>
                    <a:srgbClr val="990000"/>
                  </a:solidFill>
                  <a:latin typeface="Monaco"/>
                </a:rPr>
                <a:t>100</a:t>
              </a:r>
              <a:r>
                <a:rPr lang="en-US" sz="1600" dirty="0">
                  <a:solidFill>
                    <a:srgbClr val="000000"/>
                  </a:solidFill>
                  <a:latin typeface="Monaco"/>
                </a:rPr>
                <a:t>" </a:t>
              </a:r>
              <a:r>
                <a:rPr lang="en-US" sz="1600" dirty="0" err="1">
                  <a:solidFill>
                    <a:srgbClr val="000000"/>
                  </a:solidFill>
                  <a:latin typeface="Monaco"/>
                </a:rPr>
                <a:t>x</a:t>
              </a:r>
              <a:r>
                <a:rPr lang="en-US" sz="1600" dirty="0">
                  <a:solidFill>
                    <a:srgbClr val="000000"/>
                  </a:solidFill>
                  <a:latin typeface="Monaco"/>
                </a:rPr>
                <a:t>="</a:t>
              </a:r>
              <a:r>
                <a:rPr lang="en-US" sz="1600" dirty="0">
                  <a:solidFill>
                    <a:srgbClr val="990000"/>
                  </a:solidFill>
                  <a:latin typeface="Monaco"/>
                </a:rPr>
                <a:t>20</a:t>
              </a:r>
              <a:r>
                <a:rPr lang="en-US" sz="1600" dirty="0">
                  <a:solidFill>
                    <a:srgbClr val="000000"/>
                  </a:solidFill>
                  <a:latin typeface="Monaco"/>
                </a:rPr>
                <a:t>" </a:t>
              </a:r>
              <a:r>
                <a:rPr lang="en-US" sz="1600" dirty="0" err="1">
                  <a:solidFill>
                    <a:srgbClr val="000000"/>
                  </a:solidFill>
                  <a:latin typeface="Monaco"/>
                </a:rPr>
                <a:t>y</a:t>
              </a:r>
              <a:r>
                <a:rPr lang="en-US" sz="1600" dirty="0">
                  <a:solidFill>
                    <a:srgbClr val="000000"/>
                  </a:solidFill>
                  <a:latin typeface="Monaco"/>
                </a:rPr>
                <a:t>="</a:t>
              </a:r>
              <a:r>
                <a:rPr lang="en-US" sz="1600" dirty="0">
                  <a:solidFill>
                    <a:srgbClr val="990000"/>
                  </a:solidFill>
                  <a:latin typeface="Monaco"/>
                </a:rPr>
                <a:t>20</a:t>
              </a:r>
              <a:r>
                <a:rPr lang="en-US" sz="1600" dirty="0">
                  <a:solidFill>
                    <a:srgbClr val="000000"/>
                  </a:solidFill>
                  <a:latin typeface="Monaco"/>
                </a:rPr>
                <a:t>"</a:t>
              </a:r>
              <a:r>
                <a:rPr lang="en-US" sz="1600" dirty="0">
                  <a:solidFill>
                    <a:srgbClr val="0000FF"/>
                  </a:solidFill>
                  <a:latin typeface="Monaco"/>
                </a:rPr>
                <a:t>&gt;</a:t>
              </a:r>
            </a:p>
            <a:p>
              <a:pPr>
                <a:defRPr/>
              </a:pPr>
              <a:r>
                <a:rPr lang="en-US" sz="1600" dirty="0">
                  <a:solidFill>
                    <a:srgbClr val="000000"/>
                  </a:solidFill>
                  <a:latin typeface="Monaco"/>
                </a:rPr>
                <a:t>            </a:t>
              </a:r>
              <a:r>
                <a:rPr lang="en-US" sz="1600" dirty="0">
                  <a:solidFill>
                    <a:srgbClr val="0000FF"/>
                  </a:solidFill>
                  <a:latin typeface="Monaco"/>
                </a:rPr>
                <a:t>&lt;</a:t>
              </a:r>
              <a:r>
                <a:rPr lang="en-US" sz="1600" dirty="0" err="1">
                  <a:solidFill>
                    <a:srgbClr val="0000FF"/>
                  </a:solidFill>
                  <a:latin typeface="Monaco"/>
                </a:rPr>
                <a:t>s:fill</a:t>
              </a:r>
              <a:r>
                <a:rPr lang="en-US" sz="1600" dirty="0">
                  <a:solidFill>
                    <a:srgbClr val="0000FF"/>
                  </a:solidFill>
                  <a:latin typeface="Monaco"/>
                </a:rPr>
                <a:t>&gt;&lt;</a:t>
              </a:r>
              <a:r>
                <a:rPr lang="en-US" sz="1600" dirty="0" err="1">
                  <a:solidFill>
                    <a:srgbClr val="0000FF"/>
                  </a:solidFill>
                  <a:latin typeface="Monaco"/>
                </a:rPr>
                <a:t>s:SolidColor</a:t>
              </a:r>
              <a:r>
                <a:rPr lang="en-US" sz="1600" dirty="0">
                  <a:solidFill>
                    <a:srgbClr val="000000"/>
                  </a:solidFill>
                  <a:latin typeface="Monaco"/>
                </a:rPr>
                <a:t> color="</a:t>
              </a:r>
              <a:r>
                <a:rPr lang="en-US" sz="1600" dirty="0">
                  <a:solidFill>
                    <a:srgbClr val="990000"/>
                  </a:solidFill>
                  <a:latin typeface="Monaco"/>
                </a:rPr>
                <a:t>#00FF00</a:t>
              </a:r>
              <a:r>
                <a:rPr lang="en-US" sz="1600" dirty="0">
                  <a:solidFill>
                    <a:srgbClr val="000000"/>
                  </a:solidFill>
                  <a:latin typeface="Monaco"/>
                </a:rPr>
                <a:t>" </a:t>
              </a:r>
              <a:r>
                <a:rPr lang="en-US" sz="1600" dirty="0">
                  <a:solidFill>
                    <a:srgbClr val="0000FF"/>
                  </a:solidFill>
                  <a:latin typeface="Monaco"/>
                </a:rPr>
                <a:t>/&gt;&lt;/</a:t>
              </a:r>
              <a:r>
                <a:rPr lang="en-US" sz="1600" dirty="0" err="1">
                  <a:solidFill>
                    <a:srgbClr val="0000FF"/>
                  </a:solidFill>
                  <a:latin typeface="Monaco"/>
                </a:rPr>
                <a:t>s:fill</a:t>
              </a:r>
              <a:r>
                <a:rPr lang="en-US" sz="1600" dirty="0">
                  <a:solidFill>
                    <a:srgbClr val="0000FF"/>
                  </a:solidFill>
                  <a:latin typeface="Monaco"/>
                </a:rPr>
                <a:t>&gt;</a:t>
              </a:r>
            </a:p>
            <a:p>
              <a:pPr>
                <a:defRPr/>
              </a:pPr>
              <a:r>
                <a:rPr lang="en-US" sz="1600" dirty="0">
                  <a:solidFill>
                    <a:srgbClr val="000000"/>
                  </a:solidFill>
                  <a:latin typeface="Monaco"/>
                </a:rPr>
                <a:t>        </a:t>
              </a:r>
              <a:r>
                <a:rPr lang="en-US" sz="1600" dirty="0">
                  <a:solidFill>
                    <a:srgbClr val="0000FF"/>
                  </a:solidFill>
                  <a:latin typeface="Monaco"/>
                </a:rPr>
                <a:t>&lt;/</a:t>
              </a:r>
              <a:r>
                <a:rPr lang="en-US" sz="1600" dirty="0" err="1">
                  <a:solidFill>
                    <a:srgbClr val="0000FF"/>
                  </a:solidFill>
                  <a:latin typeface="Monaco"/>
                </a:rPr>
                <a:t>s:Rect</a:t>
              </a:r>
              <a:r>
                <a:rPr lang="en-US" sz="1600" dirty="0">
                  <a:solidFill>
                    <a:srgbClr val="0000FF"/>
                  </a:solidFill>
                  <a:latin typeface="Monaco"/>
                </a:rPr>
                <a:t>&gt;</a:t>
              </a:r>
            </a:p>
            <a:p>
              <a:pPr>
                <a:defRPr/>
              </a:pPr>
              <a:r>
                <a:rPr lang="en-US" sz="1600" dirty="0">
                  <a:solidFill>
                    <a:srgbClr val="000000"/>
                  </a:solidFill>
                  <a:latin typeface="Monaco"/>
                </a:rPr>
                <a:t>        </a:t>
              </a:r>
            </a:p>
            <a:p>
              <a:pPr>
                <a:defRPr/>
              </a:pPr>
              <a:r>
                <a:rPr lang="en-US" sz="1600" dirty="0">
                  <a:solidFill>
                    <a:srgbClr val="000000"/>
                  </a:solidFill>
                  <a:latin typeface="Monaco"/>
                </a:rPr>
                <a:t>        </a:t>
              </a:r>
              <a:r>
                <a:rPr lang="en-US" sz="1600" dirty="0">
                  <a:solidFill>
                    <a:srgbClr val="0000FF"/>
                  </a:solidFill>
                  <a:latin typeface="Monaco"/>
                </a:rPr>
                <a:t>&lt;</a:t>
              </a:r>
              <a:r>
                <a:rPr lang="en-US" sz="1600" dirty="0" err="1">
                  <a:solidFill>
                    <a:srgbClr val="0000FF"/>
                  </a:solidFill>
                  <a:latin typeface="Monaco"/>
                </a:rPr>
                <a:t>s:Rect</a:t>
              </a:r>
              <a:r>
                <a:rPr lang="en-US" sz="1600" dirty="0">
                  <a:solidFill>
                    <a:srgbClr val="000000"/>
                  </a:solidFill>
                  <a:latin typeface="Monaco"/>
                </a:rPr>
                <a:t> id="</a:t>
              </a:r>
              <a:r>
                <a:rPr lang="en-US" sz="1600" dirty="0">
                  <a:solidFill>
                    <a:srgbClr val="990000"/>
                  </a:solidFill>
                  <a:latin typeface="Monaco"/>
                </a:rPr>
                <a:t>myRect3</a:t>
              </a:r>
              <a:r>
                <a:rPr lang="en-US" sz="1600" dirty="0">
                  <a:solidFill>
                    <a:srgbClr val="000000"/>
                  </a:solidFill>
                  <a:latin typeface="Monaco"/>
                </a:rPr>
                <a:t>" width="</a:t>
              </a:r>
              <a:r>
                <a:rPr lang="en-US" sz="1600" dirty="0">
                  <a:solidFill>
                    <a:srgbClr val="990000"/>
                  </a:solidFill>
                  <a:latin typeface="Monaco"/>
                </a:rPr>
                <a:t>100</a:t>
              </a:r>
              <a:r>
                <a:rPr lang="en-US" sz="1600" dirty="0">
                  <a:solidFill>
                    <a:srgbClr val="000000"/>
                  </a:solidFill>
                  <a:latin typeface="Monaco"/>
                </a:rPr>
                <a:t>" height="</a:t>
              </a:r>
              <a:r>
                <a:rPr lang="en-US" sz="1600" dirty="0">
                  <a:solidFill>
                    <a:srgbClr val="990000"/>
                  </a:solidFill>
                  <a:latin typeface="Monaco"/>
                </a:rPr>
                <a:t>100</a:t>
              </a:r>
              <a:r>
                <a:rPr lang="en-US" sz="1600" dirty="0">
                  <a:solidFill>
                    <a:srgbClr val="000000"/>
                  </a:solidFill>
                  <a:latin typeface="Monaco"/>
                </a:rPr>
                <a:t>" </a:t>
              </a:r>
              <a:r>
                <a:rPr lang="en-US" sz="1600" dirty="0" err="1">
                  <a:solidFill>
                    <a:srgbClr val="000000"/>
                  </a:solidFill>
                  <a:latin typeface="Monaco"/>
                </a:rPr>
                <a:t>x</a:t>
              </a:r>
              <a:r>
                <a:rPr lang="en-US" sz="1600" dirty="0">
                  <a:solidFill>
                    <a:srgbClr val="000000"/>
                  </a:solidFill>
                  <a:latin typeface="Monaco"/>
                </a:rPr>
                <a:t>=”40"</a:t>
              </a:r>
              <a:r>
                <a:rPr lang="en-US" sz="1600" dirty="0">
                  <a:solidFill>
                    <a:srgbClr val="990000"/>
                  </a:solidFill>
                  <a:latin typeface="Monaco"/>
                </a:rPr>
                <a:t> </a:t>
              </a:r>
              <a:r>
                <a:rPr lang="en-US" sz="1600" dirty="0" err="1">
                  <a:solidFill>
                    <a:srgbClr val="990000"/>
                  </a:solidFill>
                  <a:latin typeface="Monaco"/>
                </a:rPr>
                <a:t>y</a:t>
              </a:r>
              <a:r>
                <a:rPr lang="en-US" sz="1600" dirty="0">
                  <a:solidFill>
                    <a:srgbClr val="990000"/>
                  </a:solidFill>
                  <a:latin typeface="Monaco"/>
                </a:rPr>
                <a:t>=”40</a:t>
              </a:r>
              <a:r>
                <a:rPr lang="en-US" sz="1600" dirty="0">
                  <a:solidFill>
                    <a:srgbClr val="000000"/>
                  </a:solidFill>
                  <a:latin typeface="Monaco"/>
                </a:rPr>
                <a:t>"</a:t>
              </a:r>
              <a:r>
                <a:rPr lang="en-US" sz="1600" dirty="0">
                  <a:solidFill>
                    <a:srgbClr val="0000FF"/>
                  </a:solidFill>
                  <a:latin typeface="Monaco"/>
                </a:rPr>
                <a:t>&gt;</a:t>
              </a:r>
            </a:p>
            <a:p>
              <a:pPr>
                <a:defRPr/>
              </a:pPr>
              <a:r>
                <a:rPr lang="en-US" sz="1600" dirty="0">
                  <a:solidFill>
                    <a:srgbClr val="000000"/>
                  </a:solidFill>
                  <a:latin typeface="Monaco"/>
                </a:rPr>
                <a:t>            </a:t>
              </a:r>
              <a:r>
                <a:rPr lang="en-US" sz="1600" dirty="0">
                  <a:solidFill>
                    <a:srgbClr val="0000FF"/>
                  </a:solidFill>
                  <a:latin typeface="Monaco"/>
                </a:rPr>
                <a:t>&lt;</a:t>
              </a:r>
              <a:r>
                <a:rPr lang="en-US" sz="1600" dirty="0" err="1">
                  <a:solidFill>
                    <a:srgbClr val="0000FF"/>
                  </a:solidFill>
                  <a:latin typeface="Monaco"/>
                </a:rPr>
                <a:t>s:fill</a:t>
              </a:r>
              <a:r>
                <a:rPr lang="en-US" sz="1600" dirty="0">
                  <a:solidFill>
                    <a:srgbClr val="0000FF"/>
                  </a:solidFill>
                  <a:latin typeface="Monaco"/>
                </a:rPr>
                <a:t>&gt;&lt;</a:t>
              </a:r>
              <a:r>
                <a:rPr lang="en-US" sz="1600" dirty="0" err="1">
                  <a:solidFill>
                    <a:srgbClr val="0000FF"/>
                  </a:solidFill>
                  <a:latin typeface="Monaco"/>
                </a:rPr>
                <a:t>s:SolidColor</a:t>
              </a:r>
              <a:r>
                <a:rPr lang="en-US" sz="1600" dirty="0">
                  <a:solidFill>
                    <a:srgbClr val="000000"/>
                  </a:solidFill>
                  <a:latin typeface="Monaco"/>
                </a:rPr>
                <a:t> color="</a:t>
              </a:r>
              <a:r>
                <a:rPr lang="en-US" sz="1600" dirty="0">
                  <a:solidFill>
                    <a:srgbClr val="990000"/>
                  </a:solidFill>
                  <a:latin typeface="Monaco"/>
                </a:rPr>
                <a:t>#0000FF</a:t>
              </a:r>
              <a:r>
                <a:rPr lang="en-US" sz="1600" dirty="0">
                  <a:solidFill>
                    <a:srgbClr val="000000"/>
                  </a:solidFill>
                  <a:latin typeface="Monaco"/>
                </a:rPr>
                <a:t>" </a:t>
              </a:r>
              <a:r>
                <a:rPr lang="en-US" sz="1600" dirty="0">
                  <a:solidFill>
                    <a:srgbClr val="0000FF"/>
                  </a:solidFill>
                  <a:latin typeface="Monaco"/>
                </a:rPr>
                <a:t>/&gt;&lt;/</a:t>
              </a:r>
              <a:r>
                <a:rPr lang="en-US" sz="1600" dirty="0" err="1">
                  <a:solidFill>
                    <a:srgbClr val="0000FF"/>
                  </a:solidFill>
                  <a:latin typeface="Monaco"/>
                </a:rPr>
                <a:t>s:fill</a:t>
              </a:r>
              <a:r>
                <a:rPr lang="en-US" sz="1600" dirty="0">
                  <a:solidFill>
                    <a:srgbClr val="0000FF"/>
                  </a:solidFill>
                  <a:latin typeface="Monaco"/>
                </a:rPr>
                <a:t>&gt;</a:t>
              </a:r>
            </a:p>
            <a:p>
              <a:pPr>
                <a:defRPr/>
              </a:pPr>
              <a:r>
                <a:rPr lang="en-US" sz="1600" dirty="0">
                  <a:solidFill>
                    <a:srgbClr val="000000"/>
                  </a:solidFill>
                  <a:latin typeface="Monaco"/>
                </a:rPr>
                <a:t>        </a:t>
              </a:r>
              <a:r>
                <a:rPr lang="en-US" sz="1600" dirty="0">
                  <a:solidFill>
                    <a:srgbClr val="0000FF"/>
                  </a:solidFill>
                  <a:latin typeface="Monaco"/>
                </a:rPr>
                <a:t>&lt;/</a:t>
              </a:r>
              <a:r>
                <a:rPr lang="en-US" sz="1600" dirty="0" err="1">
                  <a:solidFill>
                    <a:srgbClr val="0000FF"/>
                  </a:solidFill>
                  <a:latin typeface="Monaco"/>
                </a:rPr>
                <a:t>s:Rect</a:t>
              </a:r>
              <a:r>
                <a:rPr lang="en-US" sz="1600" dirty="0">
                  <a:solidFill>
                    <a:srgbClr val="0000FF"/>
                  </a:solidFill>
                  <a:latin typeface="Monaco"/>
                </a:rPr>
                <a:t>&gt;</a:t>
              </a:r>
            </a:p>
            <a:p>
              <a:pPr>
                <a:defRPr/>
              </a:pPr>
              <a:r>
                <a:rPr lang="en-US" sz="1600" dirty="0">
                  <a:solidFill>
                    <a:srgbClr val="000000"/>
                  </a:solidFill>
                  <a:latin typeface="Monaco"/>
                </a:rPr>
                <a:t>        </a:t>
              </a:r>
            </a:p>
            <a:p>
              <a:pPr>
                <a:defRPr/>
              </a:pPr>
              <a:r>
                <a:rPr lang="en-US" sz="1600" dirty="0">
                  <a:solidFill>
                    <a:srgbClr val="0000FF"/>
                  </a:solidFill>
                  <a:latin typeface="Monaco"/>
                </a:rPr>
                <a:t>&lt;/</a:t>
              </a:r>
              <a:r>
                <a:rPr lang="en-US" sz="1600" dirty="0" err="1">
                  <a:solidFill>
                    <a:srgbClr val="0000FF"/>
                  </a:solidFill>
                  <a:latin typeface="Monaco"/>
                </a:rPr>
                <a:t>s:Application</a:t>
              </a:r>
              <a:r>
                <a:rPr lang="en-US" sz="1600" dirty="0">
                  <a:solidFill>
                    <a:srgbClr val="0000FF"/>
                  </a:solidFill>
                  <a:latin typeface="Monaco"/>
                </a:rPr>
                <a:t>&gt;</a:t>
              </a:r>
            </a:p>
            <a:p>
              <a:pPr>
                <a:defRPr/>
              </a:pPr>
              <a:endParaRPr lang="en-US" sz="1600" dirty="0"/>
            </a:p>
          </p:txBody>
        </p:sp>
        <p:sp>
          <p:nvSpPr>
            <p:cNvPr id="26" name="TextBox 25"/>
            <p:cNvSpPr txBox="1"/>
            <p:nvPr/>
          </p:nvSpPr>
          <p:spPr>
            <a:xfrm>
              <a:off x="-908330" y="-81006"/>
              <a:ext cx="2070862" cy="248029"/>
            </a:xfrm>
            <a:prstGeom prst="rect">
              <a:avLst/>
            </a:prstGeom>
            <a:ln w="12700">
              <a:solidFill>
                <a:schemeClr val="tx2"/>
              </a:solidFill>
            </a:ln>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dirty="0" err="1"/>
                <a:t>MainApplication.mxml</a:t>
              </a:r>
              <a:endParaRPr lang="en-US" dirty="0"/>
            </a:p>
          </p:txBody>
        </p:sp>
      </p:grpSp>
      <p:sp>
        <p:nvSpPr>
          <p:cNvPr id="9" name="Title 1"/>
          <p:cNvSpPr>
            <a:spLocks noGrp="1"/>
          </p:cNvSpPr>
          <p:nvPr>
            <p:ph type="title"/>
          </p:nvPr>
        </p:nvSpPr>
        <p:spPr>
          <a:xfrm>
            <a:off x="0" y="115888"/>
            <a:ext cx="9144000" cy="1100137"/>
          </a:xfrm>
        </p:spPr>
        <p:txBody>
          <a:bodyPr>
            <a:normAutofit fontScale="90000"/>
          </a:bodyPr>
          <a:lstStyle/>
          <a:p>
            <a:pPr eaLnBrk="1" hangingPunct="1">
              <a:defRPr/>
            </a:pPr>
            <a:r>
              <a:rPr lang="en-US" b="1" dirty="0" smtClean="0"/>
              <a:t>Example of Runtime Graphic Elements in MXML</a:t>
            </a:r>
            <a:endParaRPr lang="en-US" b="1" dirty="0"/>
          </a:p>
        </p:txBody>
      </p:sp>
      <p:grpSp>
        <p:nvGrpSpPr>
          <p:cNvPr id="7" name="Group 6"/>
          <p:cNvGrpSpPr>
            <a:grpSpLocks/>
          </p:cNvGrpSpPr>
          <p:nvPr/>
        </p:nvGrpSpPr>
        <p:grpSpPr bwMode="auto">
          <a:xfrm>
            <a:off x="2339975" y="1196975"/>
            <a:ext cx="6718300" cy="5275263"/>
            <a:chOff x="2843808" y="1196752"/>
            <a:chExt cx="6718561" cy="5275155"/>
          </a:xfrm>
        </p:grpSpPr>
        <p:sp>
          <p:nvSpPr>
            <p:cNvPr id="10" name="Rectangle 9"/>
            <p:cNvSpPr/>
            <p:nvPr/>
          </p:nvSpPr>
          <p:spPr>
            <a:xfrm>
              <a:off x="2843808" y="1196752"/>
              <a:ext cx="6718561" cy="5275155"/>
            </a:xfrm>
            <a:prstGeom prst="rect">
              <a:avLst/>
            </a:prstGeom>
            <a:solidFill>
              <a:schemeClr val="bg1"/>
            </a:solidFill>
            <a:ln>
              <a:solidFill>
                <a:schemeClr val="tx2"/>
              </a:solidFill>
            </a:ln>
            <a:effectLst/>
          </p:spPr>
          <p:style>
            <a:lnRef idx="1">
              <a:schemeClr val="accent1"/>
            </a:lnRef>
            <a:fillRef idx="2">
              <a:schemeClr val="accent1"/>
            </a:fillRef>
            <a:effectRef idx="1">
              <a:schemeClr val="accent1"/>
            </a:effectRef>
            <a:fontRef idx="minor">
              <a:schemeClr val="dk1"/>
            </a:fontRef>
          </p:style>
          <p:txBody>
            <a:bodyPr anchor="ctr"/>
            <a:lstStyle/>
            <a:p>
              <a:pPr>
                <a:defRPr/>
              </a:pPr>
              <a:r>
                <a:rPr lang="en-US" sz="1600" dirty="0" err="1">
                  <a:solidFill>
                    <a:srgbClr val="0000FF"/>
                  </a:solidFill>
                  <a:latin typeface="Monaco"/>
                </a:rPr>
                <a:t>application.mxmlContent</a:t>
              </a:r>
              <a:r>
                <a:rPr lang="en-US" sz="1600" dirty="0">
                  <a:solidFill>
                    <a:srgbClr val="0000FF"/>
                  </a:solidFill>
                  <a:latin typeface="Monaco"/>
                </a:rPr>
                <a:t> = [createButton1(), createRect1(), …]</a:t>
              </a:r>
            </a:p>
            <a:p>
              <a:pPr>
                <a:defRPr/>
              </a:pPr>
              <a:endParaRPr lang="en-US" sz="1600" dirty="0">
                <a:solidFill>
                  <a:srgbClr val="0000FF"/>
                </a:solidFill>
                <a:latin typeface="Monaco"/>
              </a:endParaRPr>
            </a:p>
            <a:p>
              <a:pPr>
                <a:defRPr/>
              </a:pPr>
              <a:r>
                <a:rPr lang="en-US" sz="1600" dirty="0">
                  <a:solidFill>
                    <a:srgbClr val="0000FF"/>
                  </a:solidFill>
                  <a:latin typeface="Monaco"/>
                </a:rPr>
                <a:t>function createButton1():Button {</a:t>
              </a:r>
            </a:p>
            <a:p>
              <a:pPr>
                <a:defRPr/>
              </a:pPr>
              <a:r>
                <a:rPr lang="en-US" sz="1600" dirty="0">
                  <a:solidFill>
                    <a:srgbClr val="0000FF"/>
                  </a:solidFill>
                  <a:latin typeface="Monaco"/>
                </a:rPr>
                <a:t>    </a:t>
              </a:r>
              <a:r>
                <a:rPr lang="en-US" sz="1600" dirty="0" err="1">
                  <a:solidFill>
                    <a:srgbClr val="0000FF"/>
                  </a:solidFill>
                  <a:latin typeface="Monaco"/>
                </a:rPr>
                <a:t>var</a:t>
              </a:r>
              <a:r>
                <a:rPr lang="en-US" sz="1600" dirty="0">
                  <a:solidFill>
                    <a:srgbClr val="0000FF"/>
                  </a:solidFill>
                  <a:latin typeface="Monaco"/>
                </a:rPr>
                <a:t> </a:t>
              </a:r>
              <a:r>
                <a:rPr lang="en-US" sz="1600" dirty="0" err="1">
                  <a:solidFill>
                    <a:srgbClr val="0000FF"/>
                  </a:solidFill>
                  <a:latin typeface="Monaco"/>
                </a:rPr>
                <a:t>btn:Button</a:t>
              </a:r>
              <a:r>
                <a:rPr lang="en-US" sz="1600" dirty="0">
                  <a:solidFill>
                    <a:srgbClr val="0000FF"/>
                  </a:solidFill>
                  <a:latin typeface="Monaco"/>
                </a:rPr>
                <a:t> = new Button();</a:t>
              </a:r>
            </a:p>
            <a:p>
              <a:pPr>
                <a:defRPr/>
              </a:pPr>
              <a:r>
                <a:rPr lang="en-US" sz="1600" dirty="0">
                  <a:solidFill>
                    <a:srgbClr val="0000FF"/>
                  </a:solidFill>
                  <a:latin typeface="Monaco"/>
                </a:rPr>
                <a:t>    </a:t>
              </a:r>
              <a:r>
                <a:rPr lang="en-US" sz="1600" dirty="0" err="1">
                  <a:solidFill>
                    <a:srgbClr val="0000FF"/>
                  </a:solidFill>
                  <a:latin typeface="Monaco"/>
                </a:rPr>
                <a:t>btn.label</a:t>
              </a:r>
              <a:r>
                <a:rPr lang="en-US" sz="1600" dirty="0">
                  <a:solidFill>
                    <a:srgbClr val="0000FF"/>
                  </a:solidFill>
                  <a:latin typeface="Monaco"/>
                </a:rPr>
                <a:t> = “Hello World”;</a:t>
              </a:r>
            </a:p>
            <a:p>
              <a:pPr>
                <a:defRPr/>
              </a:pPr>
              <a:r>
                <a:rPr lang="en-US" sz="1600" dirty="0">
                  <a:solidFill>
                    <a:srgbClr val="0000FF"/>
                  </a:solidFill>
                  <a:latin typeface="Monaco"/>
                </a:rPr>
                <a:t>    </a:t>
              </a:r>
              <a:r>
                <a:rPr lang="en-US" sz="1600" dirty="0" err="1">
                  <a:solidFill>
                    <a:srgbClr val="0000FF"/>
                  </a:solidFill>
                  <a:latin typeface="Monaco"/>
                </a:rPr>
                <a:t>btn.x</a:t>
              </a:r>
              <a:r>
                <a:rPr lang="en-US" sz="1600" dirty="0">
                  <a:solidFill>
                    <a:srgbClr val="0000FF"/>
                  </a:solidFill>
                  <a:latin typeface="Monaco"/>
                </a:rPr>
                <a:t> = 5;</a:t>
              </a:r>
            </a:p>
            <a:p>
              <a:pPr>
                <a:defRPr/>
              </a:pPr>
              <a:r>
                <a:rPr lang="en-US" sz="1600" dirty="0">
                  <a:solidFill>
                    <a:srgbClr val="0000FF"/>
                  </a:solidFill>
                  <a:latin typeface="Monaco"/>
                </a:rPr>
                <a:t>    …. return </a:t>
              </a:r>
              <a:r>
                <a:rPr lang="en-US" sz="1600" dirty="0" err="1">
                  <a:solidFill>
                    <a:srgbClr val="0000FF"/>
                  </a:solidFill>
                  <a:latin typeface="Monaco"/>
                </a:rPr>
                <a:t>btn</a:t>
              </a:r>
              <a:r>
                <a:rPr lang="en-US" sz="1600" dirty="0">
                  <a:solidFill>
                    <a:srgbClr val="0000FF"/>
                  </a:solidFill>
                  <a:latin typeface="Monaco"/>
                </a:rPr>
                <a:t>;</a:t>
              </a:r>
            </a:p>
            <a:p>
              <a:pPr>
                <a:defRPr/>
              </a:pPr>
              <a:r>
                <a:rPr lang="en-US" sz="1600" dirty="0">
                  <a:solidFill>
                    <a:srgbClr val="0000FF"/>
                  </a:solidFill>
                  <a:latin typeface="Monaco"/>
                </a:rPr>
                <a:t>}</a:t>
              </a:r>
            </a:p>
            <a:p>
              <a:pPr>
                <a:defRPr/>
              </a:pPr>
              <a:endParaRPr lang="en-US" sz="1600" dirty="0">
                <a:solidFill>
                  <a:srgbClr val="0000FF"/>
                </a:solidFill>
                <a:latin typeface="Monaco"/>
              </a:endParaRPr>
            </a:p>
            <a:p>
              <a:pPr>
                <a:defRPr/>
              </a:pPr>
              <a:r>
                <a:rPr lang="en-US" sz="1600" dirty="0">
                  <a:solidFill>
                    <a:srgbClr val="0000FF"/>
                  </a:solidFill>
                  <a:latin typeface="Monaco"/>
                </a:rPr>
                <a:t>function createRect1():</a:t>
              </a:r>
              <a:r>
                <a:rPr lang="en-US" sz="1600" dirty="0" err="1">
                  <a:solidFill>
                    <a:srgbClr val="0000FF"/>
                  </a:solidFill>
                  <a:latin typeface="Monaco"/>
                </a:rPr>
                <a:t>Rect</a:t>
              </a:r>
              <a:r>
                <a:rPr lang="en-US" sz="1600" dirty="0">
                  <a:solidFill>
                    <a:srgbClr val="0000FF"/>
                  </a:solidFill>
                  <a:latin typeface="Monaco"/>
                </a:rPr>
                <a:t> {</a:t>
              </a:r>
            </a:p>
            <a:p>
              <a:pPr>
                <a:defRPr/>
              </a:pPr>
              <a:r>
                <a:rPr lang="en-US" sz="1600" dirty="0">
                  <a:solidFill>
                    <a:srgbClr val="0000FF"/>
                  </a:solidFill>
                  <a:latin typeface="Monaco"/>
                </a:rPr>
                <a:t>    </a:t>
              </a:r>
              <a:r>
                <a:rPr lang="en-US" sz="1600" dirty="0" err="1">
                  <a:solidFill>
                    <a:srgbClr val="0000FF"/>
                  </a:solidFill>
                  <a:latin typeface="Monaco"/>
                </a:rPr>
                <a:t>var</a:t>
              </a:r>
              <a:r>
                <a:rPr lang="en-US" sz="1600" dirty="0">
                  <a:solidFill>
                    <a:srgbClr val="0000FF"/>
                  </a:solidFill>
                  <a:latin typeface="Monaco"/>
                </a:rPr>
                <a:t> </a:t>
              </a:r>
              <a:r>
                <a:rPr lang="en-US" sz="1600" dirty="0" err="1">
                  <a:solidFill>
                    <a:srgbClr val="0000FF"/>
                  </a:solidFill>
                  <a:latin typeface="Monaco"/>
                </a:rPr>
                <a:t>rect:Rect</a:t>
              </a:r>
              <a:r>
                <a:rPr lang="en-US" sz="1600" dirty="0">
                  <a:solidFill>
                    <a:srgbClr val="0000FF"/>
                  </a:solidFill>
                  <a:latin typeface="Monaco"/>
                </a:rPr>
                <a:t> = new </a:t>
              </a:r>
              <a:r>
                <a:rPr lang="en-US" sz="1600" dirty="0" err="1">
                  <a:solidFill>
                    <a:srgbClr val="0000FF"/>
                  </a:solidFill>
                  <a:latin typeface="Monaco"/>
                </a:rPr>
                <a:t>Rect</a:t>
              </a:r>
              <a:r>
                <a:rPr lang="en-US" sz="1600" dirty="0">
                  <a:solidFill>
                    <a:srgbClr val="0000FF"/>
                  </a:solidFill>
                  <a:latin typeface="Monaco"/>
                </a:rPr>
                <a:t>();</a:t>
              </a:r>
            </a:p>
            <a:p>
              <a:pPr>
                <a:defRPr/>
              </a:pPr>
              <a:r>
                <a:rPr lang="en-US" sz="1600" dirty="0">
                  <a:solidFill>
                    <a:srgbClr val="0000FF"/>
                  </a:solidFill>
                  <a:latin typeface="Monaco"/>
                </a:rPr>
                <a:t>    rect.id = “myRect1”;</a:t>
              </a:r>
            </a:p>
            <a:p>
              <a:pPr>
                <a:defRPr/>
              </a:pPr>
              <a:r>
                <a:rPr lang="en-US" sz="1600" dirty="0">
                  <a:solidFill>
                    <a:srgbClr val="0000FF"/>
                  </a:solidFill>
                  <a:latin typeface="Monaco"/>
                </a:rPr>
                <a:t>    </a:t>
              </a:r>
              <a:r>
                <a:rPr lang="en-US" sz="1600" dirty="0" err="1">
                  <a:solidFill>
                    <a:srgbClr val="0000FF"/>
                  </a:solidFill>
                  <a:latin typeface="Monaco"/>
                </a:rPr>
                <a:t>rect.fill</a:t>
              </a:r>
              <a:r>
                <a:rPr lang="en-US" sz="1600" dirty="0">
                  <a:solidFill>
                    <a:srgbClr val="0000FF"/>
                  </a:solidFill>
                  <a:latin typeface="Monaco"/>
                </a:rPr>
                <a:t> = createSolidColorFill1();</a:t>
              </a:r>
            </a:p>
            <a:p>
              <a:pPr>
                <a:defRPr/>
              </a:pPr>
              <a:r>
                <a:rPr lang="en-US" sz="1600" dirty="0">
                  <a:solidFill>
                    <a:srgbClr val="0000FF"/>
                  </a:solidFill>
                  <a:latin typeface="Monaco"/>
                </a:rPr>
                <a:t>    …. return </a:t>
              </a:r>
              <a:r>
                <a:rPr lang="en-US" sz="1600" dirty="0" err="1">
                  <a:solidFill>
                    <a:srgbClr val="0000FF"/>
                  </a:solidFill>
                  <a:latin typeface="Monaco"/>
                </a:rPr>
                <a:t>rect</a:t>
              </a:r>
              <a:r>
                <a:rPr lang="en-US" sz="1600" dirty="0">
                  <a:solidFill>
                    <a:srgbClr val="0000FF"/>
                  </a:solidFill>
                  <a:latin typeface="Monaco"/>
                </a:rPr>
                <a:t>;</a:t>
              </a:r>
            </a:p>
            <a:p>
              <a:pPr>
                <a:defRPr/>
              </a:pPr>
              <a:r>
                <a:rPr lang="en-US" sz="1600" dirty="0">
                  <a:solidFill>
                    <a:srgbClr val="0000FF"/>
                  </a:solidFill>
                  <a:latin typeface="Monaco"/>
                </a:rPr>
                <a:t>}</a:t>
              </a:r>
            </a:p>
            <a:p>
              <a:pPr>
                <a:defRPr/>
              </a:pPr>
              <a:endParaRPr lang="en-US" sz="1600" dirty="0">
                <a:solidFill>
                  <a:srgbClr val="0000FF"/>
                </a:solidFill>
                <a:latin typeface="Monaco"/>
              </a:endParaRPr>
            </a:p>
            <a:p>
              <a:pPr>
                <a:defRPr/>
              </a:pPr>
              <a:r>
                <a:rPr lang="en-US" sz="1600" dirty="0">
                  <a:solidFill>
                    <a:srgbClr val="0000FF"/>
                  </a:solidFill>
                  <a:latin typeface="Monaco"/>
                </a:rPr>
                <a:t>function createSolidColor1():</a:t>
              </a:r>
              <a:r>
                <a:rPr lang="en-US" sz="1600" dirty="0" err="1">
                  <a:solidFill>
                    <a:srgbClr val="0000FF"/>
                  </a:solidFill>
                  <a:latin typeface="Monaco"/>
                </a:rPr>
                <a:t>SolidColor</a:t>
              </a:r>
              <a:r>
                <a:rPr lang="en-US" sz="1600" dirty="0">
                  <a:solidFill>
                    <a:srgbClr val="0000FF"/>
                  </a:solidFill>
                  <a:latin typeface="Monaco"/>
                </a:rPr>
                <a:t> {</a:t>
              </a:r>
            </a:p>
            <a:p>
              <a:pPr>
                <a:defRPr/>
              </a:pPr>
              <a:r>
                <a:rPr lang="en-US" sz="1600" dirty="0">
                  <a:solidFill>
                    <a:srgbClr val="0000FF"/>
                  </a:solidFill>
                  <a:latin typeface="Monaco"/>
                </a:rPr>
                <a:t>    </a:t>
              </a:r>
              <a:r>
                <a:rPr lang="en-US" sz="1600" dirty="0" err="1">
                  <a:solidFill>
                    <a:srgbClr val="0000FF"/>
                  </a:solidFill>
                  <a:latin typeface="Monaco"/>
                </a:rPr>
                <a:t>var</a:t>
              </a:r>
              <a:r>
                <a:rPr lang="en-US" sz="1600" dirty="0">
                  <a:solidFill>
                    <a:srgbClr val="0000FF"/>
                  </a:solidFill>
                  <a:latin typeface="Monaco"/>
                </a:rPr>
                <a:t> </a:t>
              </a:r>
              <a:r>
                <a:rPr lang="en-US" sz="1600" dirty="0" err="1">
                  <a:solidFill>
                    <a:srgbClr val="0000FF"/>
                  </a:solidFill>
                  <a:latin typeface="Monaco"/>
                </a:rPr>
                <a:t>sc:SolidColor</a:t>
              </a:r>
              <a:r>
                <a:rPr lang="en-US" sz="1600" dirty="0">
                  <a:solidFill>
                    <a:srgbClr val="0000FF"/>
                  </a:solidFill>
                  <a:latin typeface="Monaco"/>
                </a:rPr>
                <a:t> = new </a:t>
              </a:r>
              <a:r>
                <a:rPr lang="en-US" sz="1600" dirty="0" err="1">
                  <a:solidFill>
                    <a:srgbClr val="0000FF"/>
                  </a:solidFill>
                  <a:latin typeface="Monaco"/>
                </a:rPr>
                <a:t>SolidColor</a:t>
              </a:r>
              <a:r>
                <a:rPr lang="en-US" sz="1600" dirty="0">
                  <a:solidFill>
                    <a:srgbClr val="0000FF"/>
                  </a:solidFill>
                  <a:latin typeface="Monaco"/>
                </a:rPr>
                <a:t>();</a:t>
              </a:r>
            </a:p>
            <a:p>
              <a:pPr>
                <a:defRPr/>
              </a:pPr>
              <a:r>
                <a:rPr lang="en-US" sz="1600" dirty="0">
                  <a:solidFill>
                    <a:srgbClr val="0000FF"/>
                  </a:solidFill>
                  <a:latin typeface="Monaco"/>
                </a:rPr>
                <a:t>    </a:t>
              </a:r>
              <a:r>
                <a:rPr lang="en-US" sz="1600" dirty="0" err="1">
                  <a:solidFill>
                    <a:srgbClr val="0000FF"/>
                  </a:solidFill>
                  <a:latin typeface="Monaco"/>
                </a:rPr>
                <a:t>sc.color</a:t>
              </a:r>
              <a:r>
                <a:rPr lang="en-US" sz="1600" dirty="0">
                  <a:solidFill>
                    <a:srgbClr val="0000FF"/>
                  </a:solidFill>
                  <a:latin typeface="Monaco"/>
                </a:rPr>
                <a:t> = 0x00FF00;</a:t>
              </a:r>
            </a:p>
            <a:p>
              <a:pPr>
                <a:defRPr/>
              </a:pPr>
              <a:r>
                <a:rPr lang="en-US" sz="1600" dirty="0">
                  <a:solidFill>
                    <a:srgbClr val="0000FF"/>
                  </a:solidFill>
                  <a:latin typeface="Monaco"/>
                </a:rPr>
                <a:t>    return </a:t>
              </a:r>
              <a:r>
                <a:rPr lang="en-US" sz="1600" dirty="0" err="1">
                  <a:solidFill>
                    <a:srgbClr val="0000FF"/>
                  </a:solidFill>
                  <a:latin typeface="Monaco"/>
                </a:rPr>
                <a:t>sc</a:t>
              </a:r>
              <a:r>
                <a:rPr lang="en-US" sz="1600" dirty="0">
                  <a:solidFill>
                    <a:srgbClr val="0000FF"/>
                  </a:solidFill>
                  <a:latin typeface="Monaco"/>
                </a:rPr>
                <a:t>;</a:t>
              </a:r>
            </a:p>
            <a:p>
              <a:pPr>
                <a:defRPr/>
              </a:pPr>
              <a:r>
                <a:rPr lang="en-US" sz="1600" dirty="0">
                  <a:solidFill>
                    <a:srgbClr val="0000FF"/>
                  </a:solidFill>
                  <a:latin typeface="Monaco"/>
                </a:rPr>
                <a:t>}</a:t>
              </a:r>
            </a:p>
          </p:txBody>
        </p:sp>
        <p:sp>
          <p:nvSpPr>
            <p:cNvPr id="5" name="TextBox 4"/>
            <p:cNvSpPr txBox="1"/>
            <p:nvPr/>
          </p:nvSpPr>
          <p:spPr>
            <a:xfrm>
              <a:off x="6660306" y="2781045"/>
              <a:ext cx="2711555" cy="1200125"/>
            </a:xfrm>
            <a:prstGeom prst="rect">
              <a:avLst/>
            </a:prstGeom>
            <a:noFill/>
          </p:spPr>
          <p:txBody>
            <a:bodyPr wrap="none">
              <a:spAutoFit/>
            </a:bodyPr>
            <a:lstStyle/>
            <a:p>
              <a:pPr>
                <a:defRPr/>
              </a:pPr>
              <a:r>
                <a:rPr lang="en-US" sz="2400" b="1" dirty="0">
                  <a:latin typeface="+mn-lt"/>
                </a:rPr>
                <a:t>Translated into </a:t>
              </a:r>
            </a:p>
            <a:p>
              <a:pPr>
                <a:defRPr/>
              </a:pPr>
              <a:r>
                <a:rPr lang="en-US" sz="2400" b="1" dirty="0" err="1">
                  <a:latin typeface="+mn-lt"/>
                </a:rPr>
                <a:t>ActionScript</a:t>
              </a:r>
              <a:r>
                <a:rPr lang="en-US" sz="2400" b="1" dirty="0">
                  <a:latin typeface="+mn-lt"/>
                </a:rPr>
                <a:t> by </a:t>
              </a:r>
            </a:p>
            <a:p>
              <a:pPr>
                <a:defRPr/>
              </a:pPr>
              <a:r>
                <a:rPr lang="en-US" sz="2400" b="1" dirty="0">
                  <a:latin typeface="+mn-lt"/>
                </a:rPr>
                <a:t>the MXML compiler</a:t>
              </a:r>
              <a:endParaRPr lang="en-GB" sz="2400" b="1" dirty="0">
                <a:latin typeface="+mn-lt"/>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5888"/>
            <a:ext cx="9144000" cy="1100137"/>
          </a:xfrm>
        </p:spPr>
        <p:txBody>
          <a:bodyPr>
            <a:normAutofit fontScale="90000"/>
          </a:bodyPr>
          <a:lstStyle/>
          <a:p>
            <a:pPr eaLnBrk="1" hangingPunct="1">
              <a:defRPr/>
            </a:pPr>
            <a:r>
              <a:rPr lang="en-US" b="1" dirty="0" smtClean="0"/>
              <a:t>Runtime </a:t>
            </a:r>
            <a:r>
              <a:rPr lang="en-US" b="1" dirty="0" err="1" smtClean="0"/>
              <a:t>GraphicElements</a:t>
            </a:r>
            <a:r>
              <a:rPr lang="en-US" b="1" dirty="0" smtClean="0"/>
              <a:t> Share </a:t>
            </a:r>
            <a:r>
              <a:rPr lang="en-US" b="1" dirty="0" err="1" smtClean="0"/>
              <a:t>DisplayObjects</a:t>
            </a:r>
            <a:endParaRPr lang="en-US" b="1" dirty="0"/>
          </a:p>
        </p:txBody>
      </p:sp>
      <p:sp>
        <p:nvSpPr>
          <p:cNvPr id="4" name="Slide Number Placeholder 3"/>
          <p:cNvSpPr>
            <a:spLocks noGrp="1"/>
          </p:cNvSpPr>
          <p:nvPr>
            <p:ph type="sldNum" sz="quarter" idx="12"/>
          </p:nvPr>
        </p:nvSpPr>
        <p:spPr>
          <a:xfrm>
            <a:off x="4419600" y="6500813"/>
            <a:ext cx="762000" cy="168275"/>
          </a:xfrm>
        </p:spPr>
        <p:txBody>
          <a:bodyPr/>
          <a:lstStyle/>
          <a:p>
            <a:pPr>
              <a:defRPr/>
            </a:pPr>
            <a:fld id="{6C8B628A-4563-4645-B491-E22CE99E5907}" type="slidenum">
              <a:rPr lang="en-US"/>
              <a:pPr>
                <a:defRPr/>
              </a:pPr>
              <a:t>11</a:t>
            </a:fld>
            <a:endParaRPr lang="en-US" dirty="0"/>
          </a:p>
        </p:txBody>
      </p:sp>
      <p:grpSp>
        <p:nvGrpSpPr>
          <p:cNvPr id="40963" name="Group 51"/>
          <p:cNvGrpSpPr>
            <a:grpSpLocks noChangeAspect="1"/>
          </p:cNvGrpSpPr>
          <p:nvPr/>
        </p:nvGrpSpPr>
        <p:grpSpPr bwMode="auto">
          <a:xfrm>
            <a:off x="3725863" y="1384300"/>
            <a:ext cx="1828800" cy="1789113"/>
            <a:chOff x="3573779" y="580614"/>
            <a:chExt cx="2606040" cy="2551176"/>
          </a:xfrm>
        </p:grpSpPr>
        <p:sp>
          <p:nvSpPr>
            <p:cNvPr id="6" name="Rectangle 5"/>
            <p:cNvSpPr/>
            <p:nvPr/>
          </p:nvSpPr>
          <p:spPr>
            <a:xfrm>
              <a:off x="3573779" y="580614"/>
              <a:ext cx="2606040" cy="2551176"/>
            </a:xfrm>
            <a:prstGeom prst="rect">
              <a:avLst/>
            </a:prstGeom>
            <a:ln>
              <a:solidFill>
                <a:schemeClr val="accent3"/>
              </a:solidFill>
            </a:ln>
            <a:effectLst/>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a:p>
          </p:txBody>
        </p:sp>
        <p:sp>
          <p:nvSpPr>
            <p:cNvPr id="7" name="Oval 6"/>
            <p:cNvSpPr/>
            <p:nvPr/>
          </p:nvSpPr>
          <p:spPr>
            <a:xfrm>
              <a:off x="4284106" y="802455"/>
              <a:ext cx="1608415" cy="1527989"/>
            </a:xfrm>
            <a:prstGeom prst="ellipse">
              <a:avLst/>
            </a:prstGeom>
            <a:ln>
              <a:solidFill>
                <a:schemeClr val="accent4"/>
              </a:solidFill>
            </a:ln>
            <a:effectLst/>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en-US"/>
            </a:p>
          </p:txBody>
        </p:sp>
        <p:sp>
          <p:nvSpPr>
            <p:cNvPr id="5" name="5-Point Star 4"/>
            <p:cNvSpPr/>
            <p:nvPr/>
          </p:nvSpPr>
          <p:spPr>
            <a:xfrm>
              <a:off x="3770589" y="1352532"/>
              <a:ext cx="1565434" cy="1525725"/>
            </a:xfrm>
            <a:prstGeom prst="star5">
              <a:avLst/>
            </a:prstGeom>
            <a:ln>
              <a:solidFill>
                <a:schemeClr val="accent1"/>
              </a:solidFill>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grpSp>
      <p:sp>
        <p:nvSpPr>
          <p:cNvPr id="12" name="Left Arrow 11"/>
          <p:cNvSpPr/>
          <p:nvPr/>
        </p:nvSpPr>
        <p:spPr>
          <a:xfrm rot="19417328">
            <a:off x="2378075" y="3368675"/>
            <a:ext cx="952500" cy="431800"/>
          </a:xfrm>
          <a:prstGeom prst="lef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13" name="Left Arrow 12"/>
          <p:cNvSpPr/>
          <p:nvPr/>
        </p:nvSpPr>
        <p:spPr>
          <a:xfrm rot="2182672" flipH="1">
            <a:off x="5943600" y="3368675"/>
            <a:ext cx="952500" cy="431800"/>
          </a:xfrm>
          <a:prstGeom prst="lef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nvGrpSpPr>
          <p:cNvPr id="66" name="Group 65"/>
          <p:cNvGrpSpPr>
            <a:grpSpLocks/>
          </p:cNvGrpSpPr>
          <p:nvPr/>
        </p:nvGrpSpPr>
        <p:grpSpPr bwMode="auto">
          <a:xfrm>
            <a:off x="825500" y="4130675"/>
            <a:ext cx="1984375" cy="2060575"/>
            <a:chOff x="825500" y="3962399"/>
            <a:chExt cx="1984248" cy="2061364"/>
          </a:xfrm>
        </p:grpSpPr>
        <p:sp>
          <p:nvSpPr>
            <p:cNvPr id="39" name="Rectangle 38"/>
            <p:cNvSpPr/>
            <p:nvPr/>
          </p:nvSpPr>
          <p:spPr>
            <a:xfrm>
              <a:off x="825500" y="3962399"/>
              <a:ext cx="1984248" cy="2061364"/>
            </a:xfrm>
            <a:prstGeom prst="rect">
              <a:avLst/>
            </a:prstGeom>
            <a:solidFill>
              <a:srgbClr val="DADDE0">
                <a:alpha val="50000"/>
              </a:srgbClr>
            </a:solidFill>
            <a:ln w="19050" cap="flat" cmpd="sng" algn="ctr">
              <a:solidFill>
                <a:schemeClr val="tx1"/>
              </a:solidFill>
              <a:prstDash val="dashDot"/>
              <a:round/>
              <a:headEnd type="none" w="med" len="med"/>
              <a:tailEnd type="none" w="med" len="med"/>
            </a:ln>
            <a:effectLst/>
            <a:scene3d>
              <a:camera prst="orthographicFront">
                <a:rot lat="780000" lon="2280000" rev="0"/>
              </a:camera>
              <a:lightRig rig="threePt" dir="t"/>
            </a:scene3d>
            <a:sp3d prstMaterial="metal">
              <a:bevelT w="10000" h="10000"/>
            </a:sp3d>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u="sng" baseline="-25000"/>
            </a:p>
          </p:txBody>
        </p:sp>
        <p:sp>
          <p:nvSpPr>
            <p:cNvPr id="20" name="Rectangle 19"/>
            <p:cNvSpPr/>
            <p:nvPr/>
          </p:nvSpPr>
          <p:spPr>
            <a:xfrm>
              <a:off x="912589" y="4108690"/>
              <a:ext cx="1820956" cy="1782082"/>
            </a:xfrm>
            <a:prstGeom prst="rect">
              <a:avLst/>
            </a:prstGeom>
            <a:ln/>
            <a:effectLst/>
            <a:scene3d>
              <a:camera prst="orthographicFront">
                <a:rot lat="780000" lon="2280000" rev="0"/>
              </a:camera>
              <a:lightRig rig="threePt" dir="t"/>
            </a:scene3d>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u="sng" baseline="-25000"/>
            </a:p>
          </p:txBody>
        </p:sp>
      </p:grpSp>
      <p:grpSp>
        <p:nvGrpSpPr>
          <p:cNvPr id="64" name="Group 63"/>
          <p:cNvGrpSpPr>
            <a:grpSpLocks/>
          </p:cNvGrpSpPr>
          <p:nvPr/>
        </p:nvGrpSpPr>
        <p:grpSpPr bwMode="auto">
          <a:xfrm>
            <a:off x="1366838" y="4418013"/>
            <a:ext cx="1198562" cy="1106487"/>
            <a:chOff x="1366812" y="4249359"/>
            <a:chExt cx="1198624" cy="1106422"/>
          </a:xfrm>
        </p:grpSpPr>
        <p:sp>
          <p:nvSpPr>
            <p:cNvPr id="28" name="Rectangle 27"/>
            <p:cNvSpPr/>
            <p:nvPr/>
          </p:nvSpPr>
          <p:spPr>
            <a:xfrm>
              <a:off x="1366812" y="4249359"/>
              <a:ext cx="1198624" cy="1106422"/>
            </a:xfrm>
            <a:prstGeom prst="rect">
              <a:avLst/>
            </a:prstGeom>
            <a:solidFill>
              <a:schemeClr val="bg2">
                <a:alpha val="50000"/>
              </a:schemeClr>
            </a:solidFill>
            <a:ln w="19050" cap="flat" cmpd="sng" algn="ctr">
              <a:solidFill>
                <a:schemeClr val="tx1"/>
              </a:solidFill>
              <a:prstDash val="dashDot"/>
              <a:round/>
              <a:headEnd type="none" w="med" len="med"/>
              <a:tailEnd type="none" w="med" len="med"/>
            </a:ln>
            <a:effectLst/>
            <a:scene3d>
              <a:camera prst="orthographicFront">
                <a:rot lat="780000" lon="2280000" rev="0"/>
              </a:camera>
              <a:lightRig rig="threePt" dir="t"/>
            </a:scene3d>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u="sng" baseline="-25000"/>
            </a:p>
          </p:txBody>
        </p:sp>
        <p:sp>
          <p:nvSpPr>
            <p:cNvPr id="21" name="Oval 20"/>
            <p:cNvSpPr/>
            <p:nvPr/>
          </p:nvSpPr>
          <p:spPr>
            <a:xfrm>
              <a:off x="1392988" y="4266312"/>
              <a:ext cx="1127837" cy="1070731"/>
            </a:xfrm>
            <a:prstGeom prst="ellipse">
              <a:avLst/>
            </a:prstGeom>
            <a:ln/>
            <a:effectLst/>
            <a:scene3d>
              <a:camera prst="orthographicFront">
                <a:rot lat="780000" lon="2280000" rev="0"/>
              </a:camera>
              <a:lightRig rig="threePt" dir="t"/>
            </a:scene3d>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en-US" u="sng" baseline="-25000"/>
            </a:p>
          </p:txBody>
        </p:sp>
      </p:grpSp>
      <p:grpSp>
        <p:nvGrpSpPr>
          <p:cNvPr id="65" name="Group 64"/>
          <p:cNvGrpSpPr>
            <a:grpSpLocks/>
          </p:cNvGrpSpPr>
          <p:nvPr/>
        </p:nvGrpSpPr>
        <p:grpSpPr bwMode="auto">
          <a:xfrm>
            <a:off x="1023938" y="4797425"/>
            <a:ext cx="1108075" cy="1119188"/>
            <a:chOff x="1023286" y="4628578"/>
            <a:chExt cx="1109396" cy="1119805"/>
          </a:xfrm>
        </p:grpSpPr>
        <p:sp>
          <p:nvSpPr>
            <p:cNvPr id="35" name="Rectangle 34"/>
            <p:cNvSpPr/>
            <p:nvPr/>
          </p:nvSpPr>
          <p:spPr>
            <a:xfrm>
              <a:off x="1023286" y="4628578"/>
              <a:ext cx="1109396" cy="1119805"/>
            </a:xfrm>
            <a:prstGeom prst="rect">
              <a:avLst/>
            </a:prstGeom>
            <a:solidFill>
              <a:schemeClr val="bg2">
                <a:alpha val="50000"/>
              </a:schemeClr>
            </a:solidFill>
            <a:ln w="19050" cap="flat" cmpd="sng" algn="ctr">
              <a:solidFill>
                <a:schemeClr val="tx1"/>
              </a:solidFill>
              <a:prstDash val="dashDot"/>
              <a:round/>
              <a:headEnd type="none" w="med" len="med"/>
              <a:tailEnd type="none" w="med" len="med"/>
            </a:ln>
            <a:effectLst/>
            <a:scene3d>
              <a:camera prst="orthographicFront">
                <a:rot lat="780000" lon="2280000" rev="0"/>
              </a:camera>
              <a:lightRig rig="threePt" dir="t"/>
            </a:scene3d>
            <a:sp3d prstMaterial="metal">
              <a:bevelT w="10000" h="10000"/>
            </a:sp3d>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u="sng" baseline="-25000"/>
            </a:p>
          </p:txBody>
        </p:sp>
        <p:sp>
          <p:nvSpPr>
            <p:cNvPr id="22" name="5-Point Star 21"/>
            <p:cNvSpPr/>
            <p:nvPr/>
          </p:nvSpPr>
          <p:spPr>
            <a:xfrm>
              <a:off x="1032508" y="4651775"/>
              <a:ext cx="1099284" cy="1070731"/>
            </a:xfrm>
            <a:prstGeom prst="star5">
              <a:avLst/>
            </a:prstGeom>
            <a:ln/>
            <a:effectLst/>
            <a:scene3d>
              <a:camera prst="orthographicFront">
                <a:rot lat="780000" lon="2280000" rev="0"/>
              </a:camera>
              <a:lightRig rig="threePt" dir="t"/>
            </a:scene3d>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u="sng" baseline="-25000"/>
            </a:p>
          </p:txBody>
        </p:sp>
      </p:grpSp>
      <p:sp>
        <p:nvSpPr>
          <p:cNvPr id="62" name="Rectangle 61"/>
          <p:cNvSpPr/>
          <p:nvPr/>
        </p:nvSpPr>
        <p:spPr>
          <a:xfrm>
            <a:off x="6172200" y="4244801"/>
            <a:ext cx="1984248" cy="2061364"/>
          </a:xfrm>
          <a:prstGeom prst="rect">
            <a:avLst/>
          </a:prstGeom>
          <a:solidFill>
            <a:srgbClr val="DADDE0">
              <a:alpha val="50000"/>
            </a:srgbClr>
          </a:solidFill>
          <a:ln w="19050" cap="flat" cmpd="sng" algn="ctr">
            <a:solidFill>
              <a:schemeClr val="tx1"/>
            </a:solidFill>
            <a:prstDash val="dashDot"/>
            <a:round/>
            <a:headEnd type="none" w="med" len="med"/>
            <a:tailEnd type="none" w="med" len="med"/>
          </a:ln>
          <a:effectLst/>
          <a:scene3d>
            <a:camera prst="orthographicFront">
              <a:rot lat="780000" lon="2280000" rev="0"/>
            </a:camera>
            <a:lightRig rig="threePt" dir="t"/>
          </a:scene3d>
          <a:sp3d prstMaterial="metal">
            <a:bevelT w="10000" h="10000"/>
          </a:sp3d>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u="sng" baseline="-25000"/>
          </a:p>
        </p:txBody>
      </p:sp>
      <p:sp>
        <p:nvSpPr>
          <p:cNvPr id="63" name="Rectangle 62"/>
          <p:cNvSpPr/>
          <p:nvPr/>
        </p:nvSpPr>
        <p:spPr>
          <a:xfrm>
            <a:off x="6259289" y="4378392"/>
            <a:ext cx="1820956" cy="1782082"/>
          </a:xfrm>
          <a:prstGeom prst="rect">
            <a:avLst/>
          </a:prstGeom>
          <a:ln/>
          <a:effectLst/>
          <a:scene3d>
            <a:camera prst="orthographicFront">
              <a:rot lat="780000" lon="2280000" rev="0"/>
            </a:camera>
            <a:lightRig rig="threePt" dir="t"/>
          </a:scene3d>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u="sng" baseline="-25000"/>
          </a:p>
        </p:txBody>
      </p:sp>
      <p:sp>
        <p:nvSpPr>
          <p:cNvPr id="59" name="Oval 58"/>
          <p:cNvSpPr/>
          <p:nvPr/>
        </p:nvSpPr>
        <p:spPr>
          <a:xfrm>
            <a:off x="6739688" y="4536014"/>
            <a:ext cx="1127837" cy="1070731"/>
          </a:xfrm>
          <a:prstGeom prst="ellipse">
            <a:avLst/>
          </a:prstGeom>
          <a:ln/>
          <a:effectLst/>
          <a:scene3d>
            <a:camera prst="orthographicFront">
              <a:rot lat="780000" lon="2280000" rev="0"/>
            </a:camera>
            <a:lightRig rig="threePt" dir="t"/>
          </a:scene3d>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en-US" u="sng" baseline="-25000"/>
          </a:p>
        </p:txBody>
      </p:sp>
      <p:sp>
        <p:nvSpPr>
          <p:cNvPr id="61" name="5-Point Star 60"/>
          <p:cNvSpPr/>
          <p:nvPr/>
        </p:nvSpPr>
        <p:spPr>
          <a:xfrm>
            <a:off x="6379208" y="4921477"/>
            <a:ext cx="1099284" cy="1070731"/>
          </a:xfrm>
          <a:prstGeom prst="star5">
            <a:avLst/>
          </a:prstGeom>
          <a:ln/>
          <a:effectLst/>
          <a:scene3d>
            <a:camera prst="orthographicFront">
              <a:rot lat="780000" lon="2280000" rev="0"/>
            </a:camera>
            <a:lightRig rig="threePt" dir="t"/>
          </a:scene3d>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u="sng" baseline="-250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6"/>
                                        </p:tgtEl>
                                        <p:attrNameLst>
                                          <p:attrName>style.visibility</p:attrName>
                                        </p:attrNameLst>
                                      </p:cBhvr>
                                      <p:to>
                                        <p:strVal val="visible"/>
                                      </p:to>
                                    </p:set>
                                    <p:animEffect transition="in" filter="fade">
                                      <p:cBhvr>
                                        <p:cTn id="12" dur="2000"/>
                                        <p:tgtEl>
                                          <p:spTgt spid="6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4"/>
                                        </p:tgtEl>
                                        <p:attrNameLst>
                                          <p:attrName>style.visibility</p:attrName>
                                        </p:attrNameLst>
                                      </p:cBhvr>
                                      <p:to>
                                        <p:strVal val="visible"/>
                                      </p:to>
                                    </p:set>
                                    <p:animEffect transition="in" filter="fade">
                                      <p:cBhvr>
                                        <p:cTn id="17" dur="2000"/>
                                        <p:tgtEl>
                                          <p:spTgt spid="6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fade">
                                      <p:cBhvr>
                                        <p:cTn id="22" dur="2000"/>
                                        <p:tgtEl>
                                          <p:spTgt spid="6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2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2"/>
                                        </p:tgtEl>
                                        <p:attrNameLst>
                                          <p:attrName>style.visibility</p:attrName>
                                        </p:attrNameLst>
                                      </p:cBhvr>
                                      <p:to>
                                        <p:strVal val="visible"/>
                                      </p:to>
                                    </p:set>
                                    <p:animEffect transition="in" filter="fade">
                                      <p:cBhvr>
                                        <p:cTn id="32" dur="2000"/>
                                        <p:tgtEl>
                                          <p:spTgt spid="6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3"/>
                                        </p:tgtEl>
                                        <p:attrNameLst>
                                          <p:attrName>style.visibility</p:attrName>
                                        </p:attrNameLst>
                                      </p:cBhvr>
                                      <p:to>
                                        <p:strVal val="visible"/>
                                      </p:to>
                                    </p:set>
                                    <p:animEffect transition="in" filter="fade">
                                      <p:cBhvr>
                                        <p:cTn id="37" dur="2000"/>
                                        <p:tgtEl>
                                          <p:spTgt spid="6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9"/>
                                        </p:tgtEl>
                                        <p:attrNameLst>
                                          <p:attrName>style.visibility</p:attrName>
                                        </p:attrNameLst>
                                      </p:cBhvr>
                                      <p:to>
                                        <p:strVal val="visible"/>
                                      </p:to>
                                    </p:set>
                                    <p:animEffect transition="in" filter="fade">
                                      <p:cBhvr>
                                        <p:cTn id="42" dur="2000"/>
                                        <p:tgtEl>
                                          <p:spTgt spid="5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1"/>
                                        </p:tgtEl>
                                        <p:attrNameLst>
                                          <p:attrName>style.visibility</p:attrName>
                                        </p:attrNameLst>
                                      </p:cBhvr>
                                      <p:to>
                                        <p:strVal val="visible"/>
                                      </p:to>
                                    </p:set>
                                    <p:animEffect transition="in" filter="fade">
                                      <p:cBhvr>
                                        <p:cTn id="47" dur="20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825" name="Group 35"/>
          <p:cNvGrpSpPr>
            <a:grpSpLocks/>
          </p:cNvGrpSpPr>
          <p:nvPr/>
        </p:nvGrpSpPr>
        <p:grpSpPr bwMode="auto">
          <a:xfrm>
            <a:off x="84138" y="1035050"/>
            <a:ext cx="3471862" cy="5302250"/>
            <a:chOff x="-787399" y="-75200"/>
            <a:chExt cx="2753175" cy="2423910"/>
          </a:xfrm>
        </p:grpSpPr>
        <p:sp>
          <p:nvSpPr>
            <p:cNvPr id="10" name="Rectangle 9"/>
            <p:cNvSpPr/>
            <p:nvPr/>
          </p:nvSpPr>
          <p:spPr>
            <a:xfrm>
              <a:off x="-787399" y="96070"/>
              <a:ext cx="2753175" cy="2252640"/>
            </a:xfrm>
            <a:prstGeom prst="rect">
              <a:avLst/>
            </a:prstGeom>
            <a:noFill/>
            <a:ln>
              <a:solidFill>
                <a:schemeClr val="tx2"/>
              </a:solidFill>
            </a:ln>
            <a:effectLst/>
          </p:spPr>
          <p:style>
            <a:lnRef idx="1">
              <a:schemeClr val="accent1"/>
            </a:lnRef>
            <a:fillRef idx="2">
              <a:schemeClr val="accent1"/>
            </a:fillRef>
            <a:effectRef idx="1">
              <a:schemeClr val="accent1"/>
            </a:effectRef>
            <a:fontRef idx="minor">
              <a:schemeClr val="dk1"/>
            </a:fontRef>
          </p:style>
          <p:txBody>
            <a:bodyPr/>
            <a:lstStyle/>
            <a:p>
              <a:pPr>
                <a:defRPr/>
              </a:pPr>
              <a:r>
                <a:rPr lang="en-US" sz="1400" dirty="0">
                  <a:solidFill>
                    <a:srgbClr val="0000FF"/>
                  </a:solidFill>
                  <a:latin typeface="Monaco"/>
                </a:rPr>
                <a:t>&lt;</a:t>
              </a:r>
              <a:r>
                <a:rPr lang="en-US" sz="1400" dirty="0" err="1">
                  <a:solidFill>
                    <a:srgbClr val="0000FF"/>
                  </a:solidFill>
                  <a:latin typeface="Monaco"/>
                </a:rPr>
                <a:t>s:Application</a:t>
              </a:r>
              <a:r>
                <a:rPr lang="en-US" sz="1400" dirty="0">
                  <a:solidFill>
                    <a:srgbClr val="000000"/>
                  </a:solidFill>
                  <a:latin typeface="Monaco"/>
                </a:rPr>
                <a:t> ... </a:t>
              </a:r>
            </a:p>
            <a:p>
              <a:pPr>
                <a:defRPr/>
              </a:pPr>
              <a:r>
                <a:rPr lang="en-US" sz="1400" dirty="0">
                  <a:solidFill>
                    <a:srgbClr val="000000"/>
                  </a:solidFill>
                  <a:latin typeface="Monaco"/>
                </a:rPr>
                <a:t>    </a:t>
              </a:r>
              <a:r>
                <a:rPr lang="en-US" sz="1400" dirty="0" err="1">
                  <a:solidFill>
                    <a:srgbClr val="000000"/>
                  </a:solidFill>
                  <a:latin typeface="Monaco"/>
                </a:rPr>
                <a:t>xmlns:assets</a:t>
              </a:r>
              <a:r>
                <a:rPr lang="en-US" sz="1400" dirty="0">
                  <a:solidFill>
                    <a:srgbClr val="000000"/>
                  </a:solidFill>
                  <a:latin typeface="Monaco"/>
                </a:rPr>
                <a:t>="</a:t>
              </a:r>
              <a:r>
                <a:rPr lang="en-US" sz="1400" dirty="0">
                  <a:solidFill>
                    <a:srgbClr val="990000"/>
                  </a:solidFill>
                  <a:latin typeface="Monaco"/>
                </a:rPr>
                <a:t>*</a:t>
              </a:r>
              <a:r>
                <a:rPr lang="en-US" sz="1400" dirty="0">
                  <a:solidFill>
                    <a:srgbClr val="000000"/>
                  </a:solidFill>
                  <a:latin typeface="Monaco"/>
                </a:rPr>
                <a:t>"</a:t>
              </a:r>
              <a:r>
                <a:rPr lang="en-US" sz="1400" dirty="0">
                  <a:solidFill>
                    <a:srgbClr val="0000FF"/>
                  </a:solidFill>
                  <a:latin typeface="Monaco"/>
                </a:rPr>
                <a:t>&gt;</a:t>
              </a:r>
            </a:p>
            <a:p>
              <a:pPr>
                <a:defRPr/>
              </a:pPr>
              <a:r>
                <a:rPr lang="en-US" sz="1400" dirty="0">
                  <a:solidFill>
                    <a:srgbClr val="000000"/>
                  </a:solidFill>
                  <a:latin typeface="Monaco"/>
                </a:rPr>
                <a:t>    </a:t>
              </a:r>
            </a:p>
            <a:p>
              <a:pPr>
                <a:defRPr/>
              </a:pPr>
              <a:r>
                <a:rPr lang="en-US" sz="1400" dirty="0">
                  <a:solidFill>
                    <a:srgbClr val="000000"/>
                  </a:solidFill>
                  <a:latin typeface="Monaco"/>
                </a:rPr>
                <a:t>    </a:t>
              </a:r>
              <a:r>
                <a:rPr lang="en-US" sz="1400" dirty="0">
                  <a:solidFill>
                    <a:srgbClr val="0000FF"/>
                  </a:solidFill>
                  <a:latin typeface="Monaco"/>
                </a:rPr>
                <a:t>&lt;</a:t>
              </a:r>
              <a:r>
                <a:rPr lang="en-US" sz="1400" dirty="0" err="1">
                  <a:solidFill>
                    <a:srgbClr val="0000FF"/>
                  </a:solidFill>
                  <a:latin typeface="Monaco"/>
                </a:rPr>
                <a:t>s:Button</a:t>
              </a:r>
              <a:r>
                <a:rPr lang="en-US" sz="1400" dirty="0">
                  <a:solidFill>
                    <a:srgbClr val="000000"/>
                  </a:solidFill>
                  <a:latin typeface="Monaco"/>
                </a:rPr>
                <a:t> </a:t>
              </a:r>
            </a:p>
            <a:p>
              <a:pPr>
                <a:defRPr/>
              </a:pPr>
              <a:r>
                <a:rPr lang="en-US" sz="1400" dirty="0">
                  <a:solidFill>
                    <a:srgbClr val="000000"/>
                  </a:solidFill>
                  <a:latin typeface="Monaco"/>
                </a:rPr>
                <a:t>        label="</a:t>
              </a:r>
              <a:r>
                <a:rPr lang="en-US" sz="1400" dirty="0">
                  <a:solidFill>
                    <a:srgbClr val="990000"/>
                  </a:solidFill>
                  <a:latin typeface="Monaco"/>
                </a:rPr>
                <a:t>Hello World</a:t>
              </a:r>
              <a:r>
                <a:rPr lang="en-US" sz="1400" dirty="0">
                  <a:solidFill>
                    <a:srgbClr val="000000"/>
                  </a:solidFill>
                  <a:latin typeface="Monaco"/>
                </a:rPr>
                <a:t>" </a:t>
              </a:r>
            </a:p>
            <a:p>
              <a:pPr>
                <a:defRPr/>
              </a:pPr>
              <a:r>
                <a:rPr lang="en-US" sz="1400" dirty="0">
                  <a:solidFill>
                    <a:srgbClr val="000000"/>
                  </a:solidFill>
                  <a:latin typeface="Monaco"/>
                </a:rPr>
                <a:t>        </a:t>
              </a:r>
              <a:r>
                <a:rPr lang="en-US" sz="1400" dirty="0" err="1">
                  <a:solidFill>
                    <a:srgbClr val="000000"/>
                  </a:solidFill>
                  <a:latin typeface="Monaco"/>
                </a:rPr>
                <a:t>x</a:t>
              </a:r>
              <a:r>
                <a:rPr lang="en-US" sz="1400" dirty="0">
                  <a:solidFill>
                    <a:srgbClr val="000000"/>
                  </a:solidFill>
                  <a:latin typeface="Monaco"/>
                </a:rPr>
                <a:t>=“150"</a:t>
              </a:r>
              <a:r>
                <a:rPr lang="en-US" sz="1400" dirty="0">
                  <a:solidFill>
                    <a:srgbClr val="990000"/>
                  </a:solidFill>
                  <a:latin typeface="Monaco"/>
                </a:rPr>
                <a:t> /&gt;</a:t>
              </a:r>
            </a:p>
            <a:p>
              <a:pPr>
                <a:defRPr/>
              </a:pPr>
              <a:r>
                <a:rPr lang="en-US" sz="1400" dirty="0">
                  <a:solidFill>
                    <a:srgbClr val="990000"/>
                  </a:solidFill>
                  <a:latin typeface="Monaco"/>
                </a:rPr>
                <a:t>        </a:t>
              </a:r>
            </a:p>
            <a:p>
              <a:pPr>
                <a:defRPr/>
              </a:pPr>
              <a:r>
                <a:rPr lang="en-US" sz="1400" dirty="0">
                  <a:solidFill>
                    <a:srgbClr val="990000"/>
                  </a:solidFill>
                  <a:latin typeface="Monaco"/>
                </a:rPr>
                <a:t>       </a:t>
              </a:r>
              <a:r>
                <a:rPr lang="en-US" sz="1400" dirty="0">
                  <a:solidFill>
                    <a:srgbClr val="000000"/>
                  </a:solidFill>
                  <a:latin typeface="Monaco"/>
                </a:rPr>
                <a:t> </a:t>
              </a:r>
              <a:r>
                <a:rPr lang="en-US" sz="1400" dirty="0">
                  <a:solidFill>
                    <a:srgbClr val="0000FF"/>
                  </a:solidFill>
                  <a:latin typeface="Monaco"/>
                </a:rPr>
                <a:t>&lt;</a:t>
              </a:r>
              <a:r>
                <a:rPr lang="en-US" sz="1400" dirty="0" err="1">
                  <a:solidFill>
                    <a:srgbClr val="0000FF"/>
                  </a:solidFill>
                  <a:latin typeface="Monaco"/>
                </a:rPr>
                <a:t>assets:MyGraphic</a:t>
              </a:r>
              <a:r>
                <a:rPr lang="en-US" sz="1400" dirty="0">
                  <a:solidFill>
                    <a:srgbClr val="0000FF"/>
                  </a:solidFill>
                  <a:latin typeface="Monaco"/>
                </a:rPr>
                <a:t> /&gt;</a:t>
              </a:r>
            </a:p>
            <a:p>
              <a:pPr>
                <a:defRPr/>
              </a:pPr>
              <a:r>
                <a:rPr lang="en-US" sz="1400" dirty="0">
                  <a:solidFill>
                    <a:srgbClr val="000000"/>
                  </a:solidFill>
                  <a:latin typeface="Monaco"/>
                </a:rPr>
                <a:t>        </a:t>
              </a:r>
            </a:p>
            <a:p>
              <a:pPr>
                <a:defRPr/>
              </a:pPr>
              <a:r>
                <a:rPr lang="en-US" sz="1400" dirty="0">
                  <a:solidFill>
                    <a:srgbClr val="0000FF"/>
                  </a:solidFill>
                  <a:latin typeface="Monaco"/>
                </a:rPr>
                <a:t>&lt;/</a:t>
              </a:r>
              <a:r>
                <a:rPr lang="en-US" sz="1400" dirty="0" err="1">
                  <a:solidFill>
                    <a:srgbClr val="0000FF"/>
                  </a:solidFill>
                  <a:latin typeface="Monaco"/>
                </a:rPr>
                <a:t>s:Application</a:t>
              </a:r>
              <a:r>
                <a:rPr lang="en-US" sz="1400" dirty="0">
                  <a:solidFill>
                    <a:srgbClr val="0000FF"/>
                  </a:solidFill>
                  <a:latin typeface="Monaco"/>
                </a:rPr>
                <a:t>&gt;</a:t>
              </a:r>
              <a:endParaRPr lang="en-US" sz="1400" dirty="0"/>
            </a:p>
          </p:txBody>
        </p:sp>
        <p:sp>
          <p:nvSpPr>
            <p:cNvPr id="14" name="TextBox 13"/>
            <p:cNvSpPr txBox="1"/>
            <p:nvPr/>
          </p:nvSpPr>
          <p:spPr>
            <a:xfrm>
              <a:off x="-787399" y="-75200"/>
              <a:ext cx="2070861" cy="169093"/>
            </a:xfrm>
            <a:prstGeom prst="rect">
              <a:avLst/>
            </a:prstGeom>
            <a:ln w="12700">
              <a:solidFill>
                <a:schemeClr val="tx2"/>
              </a:solidFill>
            </a:ln>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dirty="0" err="1"/>
                <a:t>MainApplication.mxml</a:t>
              </a:r>
              <a:endParaRPr lang="en-US" dirty="0"/>
            </a:p>
          </p:txBody>
        </p:sp>
      </p:grpSp>
      <p:grpSp>
        <p:nvGrpSpPr>
          <p:cNvPr id="77834" name="Group 10"/>
          <p:cNvGrpSpPr>
            <a:grpSpLocks/>
          </p:cNvGrpSpPr>
          <p:nvPr/>
        </p:nvGrpSpPr>
        <p:grpSpPr bwMode="auto">
          <a:xfrm>
            <a:off x="3700463" y="1035050"/>
            <a:ext cx="5314950" cy="5316538"/>
            <a:chOff x="2331" y="652"/>
            <a:chExt cx="3348" cy="3349"/>
          </a:xfrm>
        </p:grpSpPr>
        <p:sp>
          <p:nvSpPr>
            <p:cNvPr id="16" name="Rectangle 15"/>
            <p:cNvSpPr/>
            <p:nvPr/>
          </p:nvSpPr>
          <p:spPr>
            <a:xfrm>
              <a:off x="2344" y="887"/>
              <a:ext cx="3328" cy="3105"/>
            </a:xfrm>
            <a:prstGeom prst="rect">
              <a:avLst/>
            </a:prstGeom>
            <a:noFill/>
            <a:ln>
              <a:solidFill>
                <a:schemeClr val="tx2"/>
              </a:solidFill>
            </a:ln>
            <a:effectLst/>
          </p:spPr>
          <p:style>
            <a:lnRef idx="1">
              <a:schemeClr val="accent1"/>
            </a:lnRef>
            <a:fillRef idx="2">
              <a:schemeClr val="accent1"/>
            </a:fillRef>
            <a:effectRef idx="1">
              <a:schemeClr val="accent1"/>
            </a:effectRef>
            <a:fontRef idx="minor">
              <a:schemeClr val="dk1"/>
            </a:fontRef>
          </p:style>
          <p:txBody>
            <a:bodyPr/>
            <a:lstStyle/>
            <a:p>
              <a:pPr>
                <a:defRPr/>
              </a:pPr>
              <a:r>
                <a:rPr lang="en-US" sz="1400" dirty="0">
                  <a:solidFill>
                    <a:srgbClr val="0000FF"/>
                  </a:solidFill>
                  <a:latin typeface="Monaco"/>
                </a:rPr>
                <a:t>&lt;Graphic</a:t>
              </a:r>
              <a:r>
                <a:rPr lang="en-US" sz="1400" dirty="0">
                  <a:solidFill>
                    <a:srgbClr val="000000"/>
                  </a:solidFill>
                  <a:latin typeface="Monaco"/>
                </a:rPr>
                <a:t> </a:t>
              </a:r>
              <a:r>
                <a:rPr lang="en-US" sz="1400" dirty="0" err="1">
                  <a:solidFill>
                    <a:srgbClr val="000000"/>
                  </a:solidFill>
                  <a:highlight>
                    <a:srgbClr val="E8F2FE"/>
                  </a:highlight>
                  <a:latin typeface="Monaco"/>
                </a:rPr>
                <a:t>xmlns</a:t>
              </a:r>
              <a:r>
                <a:rPr lang="en-US" sz="1400" dirty="0">
                  <a:solidFill>
                    <a:srgbClr val="000000"/>
                  </a:solidFill>
                  <a:highlight>
                    <a:srgbClr val="E8F2FE"/>
                  </a:highlight>
                  <a:latin typeface="Monaco"/>
                </a:rPr>
                <a:t>="</a:t>
              </a:r>
              <a:r>
                <a:rPr lang="en-US" sz="1400" dirty="0">
                  <a:solidFill>
                    <a:srgbClr val="990000"/>
                  </a:solidFill>
                  <a:highlight>
                    <a:srgbClr val="E8F2FE"/>
                  </a:highlight>
                  <a:latin typeface="Monaco"/>
                </a:rPr>
                <a:t>http://ns.adobe.com/fxg/2008</a:t>
              </a:r>
              <a:r>
                <a:rPr lang="en-US" sz="1400" dirty="0">
                  <a:solidFill>
                    <a:srgbClr val="000000"/>
                  </a:solidFill>
                  <a:highlight>
                    <a:srgbClr val="E8F2FE"/>
                  </a:highlight>
                  <a:latin typeface="Monaco"/>
                </a:rPr>
                <a:t>"</a:t>
              </a:r>
              <a:r>
                <a:rPr lang="en-US" sz="1400" dirty="0">
                  <a:solidFill>
                    <a:srgbClr val="990000"/>
                  </a:solidFill>
                  <a:latin typeface="Monaco"/>
                </a:rPr>
                <a:t>&gt;      </a:t>
              </a:r>
            </a:p>
            <a:p>
              <a:pPr>
                <a:defRPr/>
              </a:pPr>
              <a:r>
                <a:rPr lang="en-US" sz="1400" dirty="0">
                  <a:solidFill>
                    <a:srgbClr val="990000"/>
                  </a:solidFill>
                  <a:latin typeface="Monaco"/>
                </a:rPr>
                <a:t>   </a:t>
              </a:r>
              <a:r>
                <a:rPr lang="en-US" sz="1400" dirty="0">
                  <a:solidFill>
                    <a:srgbClr val="000000"/>
                  </a:solidFill>
                  <a:latin typeface="Monaco"/>
                </a:rPr>
                <a:t> </a:t>
              </a:r>
              <a:r>
                <a:rPr lang="en-US" sz="1400" dirty="0">
                  <a:solidFill>
                    <a:srgbClr val="0000FF"/>
                  </a:solidFill>
                  <a:latin typeface="Monaco"/>
                </a:rPr>
                <a:t>&lt;</a:t>
              </a:r>
              <a:r>
                <a:rPr lang="en-US" sz="1400" dirty="0" err="1">
                  <a:solidFill>
                    <a:srgbClr val="0000FF"/>
                  </a:solidFill>
                  <a:latin typeface="Monaco"/>
                </a:rPr>
                <a:t>Rect</a:t>
              </a:r>
              <a:r>
                <a:rPr lang="en-US" sz="1400" dirty="0">
                  <a:solidFill>
                    <a:srgbClr val="000000"/>
                  </a:solidFill>
                  <a:latin typeface="Monaco"/>
                </a:rPr>
                <a:t> width="</a:t>
              </a:r>
              <a:r>
                <a:rPr lang="en-US" sz="1400" dirty="0">
                  <a:solidFill>
                    <a:srgbClr val="990000"/>
                  </a:solidFill>
                  <a:latin typeface="Monaco"/>
                </a:rPr>
                <a:t>100</a:t>
              </a:r>
              <a:r>
                <a:rPr lang="en-US" sz="1400" dirty="0">
                  <a:solidFill>
                    <a:srgbClr val="000000"/>
                  </a:solidFill>
                  <a:latin typeface="Monaco"/>
                </a:rPr>
                <a:t>" height="</a:t>
              </a:r>
              <a:r>
                <a:rPr lang="en-US" sz="1400" dirty="0">
                  <a:solidFill>
                    <a:srgbClr val="990000"/>
                  </a:solidFill>
                  <a:latin typeface="Monaco"/>
                </a:rPr>
                <a:t>100</a:t>
              </a:r>
              <a:r>
                <a:rPr lang="en-US" sz="1400" dirty="0">
                  <a:solidFill>
                    <a:srgbClr val="000000"/>
                  </a:solidFill>
                  <a:latin typeface="Monaco"/>
                </a:rPr>
                <a:t>"</a:t>
              </a:r>
              <a:r>
                <a:rPr lang="en-US" sz="1400" dirty="0">
                  <a:solidFill>
                    <a:srgbClr val="0000FF"/>
                  </a:solidFill>
                  <a:latin typeface="Monaco"/>
                </a:rPr>
                <a:t>&gt;</a:t>
              </a:r>
            </a:p>
            <a:p>
              <a:pPr>
                <a:defRPr/>
              </a:pPr>
              <a:r>
                <a:rPr lang="en-US" sz="1400" dirty="0">
                  <a:solidFill>
                    <a:srgbClr val="000000"/>
                  </a:solidFill>
                  <a:latin typeface="Monaco"/>
                </a:rPr>
                <a:t>        </a:t>
              </a:r>
              <a:r>
                <a:rPr lang="en-US" sz="1400" dirty="0">
                  <a:solidFill>
                    <a:srgbClr val="0000FF"/>
                  </a:solidFill>
                  <a:latin typeface="Monaco"/>
                </a:rPr>
                <a:t>&lt;fill&gt;</a:t>
              </a:r>
            </a:p>
            <a:p>
              <a:pPr>
                <a:defRPr/>
              </a:pPr>
              <a:r>
                <a:rPr lang="en-US" sz="1400" dirty="0">
                  <a:solidFill>
                    <a:srgbClr val="000000"/>
                  </a:solidFill>
                  <a:latin typeface="Monaco"/>
                </a:rPr>
                <a:t>            </a:t>
              </a:r>
              <a:r>
                <a:rPr lang="en-US" sz="1400" dirty="0">
                  <a:solidFill>
                    <a:srgbClr val="0000FF"/>
                  </a:solidFill>
                  <a:latin typeface="Monaco"/>
                </a:rPr>
                <a:t>&lt;</a:t>
              </a:r>
              <a:r>
                <a:rPr lang="en-US" sz="1400" dirty="0" err="1">
                  <a:solidFill>
                    <a:srgbClr val="0000FF"/>
                  </a:solidFill>
                  <a:latin typeface="Monaco"/>
                </a:rPr>
                <a:t>SolidColor</a:t>
              </a:r>
              <a:r>
                <a:rPr lang="en-US" sz="1400" dirty="0">
                  <a:solidFill>
                    <a:srgbClr val="000000"/>
                  </a:solidFill>
                  <a:latin typeface="Monaco"/>
                </a:rPr>
                <a:t> color="</a:t>
              </a:r>
              <a:r>
                <a:rPr lang="en-US" sz="1400" dirty="0">
                  <a:solidFill>
                    <a:srgbClr val="990000"/>
                  </a:solidFill>
                  <a:latin typeface="Monaco"/>
                </a:rPr>
                <a:t>#FF0000</a:t>
              </a:r>
              <a:r>
                <a:rPr lang="en-US" sz="1400" dirty="0">
                  <a:solidFill>
                    <a:srgbClr val="000000"/>
                  </a:solidFill>
                  <a:latin typeface="Monaco"/>
                </a:rPr>
                <a:t>" </a:t>
              </a:r>
              <a:r>
                <a:rPr lang="en-US" sz="1400" dirty="0">
                  <a:solidFill>
                    <a:srgbClr val="0000FF"/>
                  </a:solidFill>
                  <a:latin typeface="Monaco"/>
                </a:rPr>
                <a:t>/&gt;</a:t>
              </a:r>
            </a:p>
            <a:p>
              <a:pPr>
                <a:defRPr/>
              </a:pPr>
              <a:r>
                <a:rPr lang="en-US" sz="1400" dirty="0">
                  <a:solidFill>
                    <a:srgbClr val="000000"/>
                  </a:solidFill>
                  <a:latin typeface="Monaco"/>
                </a:rPr>
                <a:t>        </a:t>
              </a:r>
              <a:r>
                <a:rPr lang="en-US" sz="1400" dirty="0">
                  <a:solidFill>
                    <a:srgbClr val="0000FF"/>
                  </a:solidFill>
                  <a:latin typeface="Monaco"/>
                </a:rPr>
                <a:t>&lt;/fill&gt;</a:t>
              </a:r>
            </a:p>
            <a:p>
              <a:pPr>
                <a:defRPr/>
              </a:pPr>
              <a:r>
                <a:rPr lang="en-US" sz="1400" dirty="0">
                  <a:solidFill>
                    <a:srgbClr val="000000"/>
                  </a:solidFill>
                  <a:latin typeface="Monaco"/>
                </a:rPr>
                <a:t>    </a:t>
              </a:r>
              <a:r>
                <a:rPr lang="en-US" sz="1400" dirty="0">
                  <a:solidFill>
                    <a:srgbClr val="0000FF"/>
                  </a:solidFill>
                  <a:latin typeface="Monaco"/>
                </a:rPr>
                <a:t>&lt;/</a:t>
              </a:r>
              <a:r>
                <a:rPr lang="en-US" sz="1400" dirty="0" err="1">
                  <a:solidFill>
                    <a:srgbClr val="0000FF"/>
                  </a:solidFill>
                  <a:latin typeface="Monaco"/>
                </a:rPr>
                <a:t>Rect</a:t>
              </a:r>
              <a:r>
                <a:rPr lang="en-US" sz="1400" dirty="0">
                  <a:solidFill>
                    <a:srgbClr val="0000FF"/>
                  </a:solidFill>
                  <a:latin typeface="Monaco"/>
                </a:rPr>
                <a:t>&gt;</a:t>
              </a:r>
            </a:p>
            <a:p>
              <a:pPr>
                <a:defRPr/>
              </a:pPr>
              <a:r>
                <a:rPr lang="en-US" sz="1400" dirty="0">
                  <a:solidFill>
                    <a:srgbClr val="000000"/>
                  </a:solidFill>
                  <a:latin typeface="Monaco"/>
                </a:rPr>
                <a:t>    </a:t>
              </a:r>
            </a:p>
            <a:p>
              <a:pPr>
                <a:defRPr/>
              </a:pPr>
              <a:r>
                <a:rPr lang="en-US" sz="1400" dirty="0">
                  <a:solidFill>
                    <a:srgbClr val="000000"/>
                  </a:solidFill>
                  <a:latin typeface="Monaco"/>
                </a:rPr>
                <a:t>    </a:t>
              </a:r>
              <a:r>
                <a:rPr lang="en-US" sz="1400" dirty="0">
                  <a:solidFill>
                    <a:srgbClr val="0000FF"/>
                  </a:solidFill>
                  <a:latin typeface="Monaco"/>
                </a:rPr>
                <a:t>&lt;</a:t>
              </a:r>
              <a:r>
                <a:rPr lang="en-US" sz="1400" dirty="0" err="1">
                  <a:solidFill>
                    <a:srgbClr val="0000FF"/>
                  </a:solidFill>
                  <a:latin typeface="Monaco"/>
                </a:rPr>
                <a:t>Rect</a:t>
              </a:r>
              <a:r>
                <a:rPr lang="en-US" sz="1400" dirty="0">
                  <a:solidFill>
                    <a:srgbClr val="000000"/>
                  </a:solidFill>
                  <a:latin typeface="Monaco"/>
                </a:rPr>
                <a:t> width="</a:t>
              </a:r>
              <a:r>
                <a:rPr lang="en-US" sz="1400" dirty="0">
                  <a:solidFill>
                    <a:srgbClr val="990000"/>
                  </a:solidFill>
                  <a:latin typeface="Monaco"/>
                </a:rPr>
                <a:t>100</a:t>
              </a:r>
              <a:r>
                <a:rPr lang="en-US" sz="1400" dirty="0">
                  <a:solidFill>
                    <a:srgbClr val="000000"/>
                  </a:solidFill>
                  <a:latin typeface="Monaco"/>
                </a:rPr>
                <a:t>” ... </a:t>
              </a:r>
              <a:r>
                <a:rPr lang="en-US" sz="1400" dirty="0" err="1">
                  <a:solidFill>
                    <a:srgbClr val="000000"/>
                  </a:solidFill>
                  <a:latin typeface="Monaco"/>
                </a:rPr>
                <a:t>x</a:t>
              </a:r>
              <a:r>
                <a:rPr lang="en-US" sz="1400" dirty="0">
                  <a:solidFill>
                    <a:srgbClr val="000000"/>
                  </a:solidFill>
                  <a:latin typeface="Monaco"/>
                </a:rPr>
                <a:t>="</a:t>
              </a:r>
              <a:r>
                <a:rPr lang="en-US" sz="1400" dirty="0">
                  <a:solidFill>
                    <a:srgbClr val="990000"/>
                  </a:solidFill>
                  <a:latin typeface="Monaco"/>
                </a:rPr>
                <a:t>20</a:t>
              </a:r>
              <a:r>
                <a:rPr lang="en-US" sz="1400" dirty="0">
                  <a:solidFill>
                    <a:srgbClr val="000000"/>
                  </a:solidFill>
                  <a:latin typeface="Monaco"/>
                </a:rPr>
                <a:t>" </a:t>
              </a:r>
              <a:r>
                <a:rPr lang="en-US" sz="1400" dirty="0" err="1">
                  <a:solidFill>
                    <a:srgbClr val="000000"/>
                  </a:solidFill>
                  <a:latin typeface="Monaco"/>
                </a:rPr>
                <a:t>y</a:t>
              </a:r>
              <a:r>
                <a:rPr lang="en-US" sz="1400" dirty="0">
                  <a:solidFill>
                    <a:srgbClr val="000000"/>
                  </a:solidFill>
                  <a:latin typeface="Monaco"/>
                </a:rPr>
                <a:t>="</a:t>
              </a:r>
              <a:r>
                <a:rPr lang="en-US" sz="1400" dirty="0">
                  <a:solidFill>
                    <a:srgbClr val="990000"/>
                  </a:solidFill>
                  <a:latin typeface="Monaco"/>
                </a:rPr>
                <a:t>20</a:t>
              </a:r>
              <a:r>
                <a:rPr lang="en-US" sz="1400" dirty="0">
                  <a:solidFill>
                    <a:srgbClr val="000000"/>
                  </a:solidFill>
                  <a:latin typeface="Monaco"/>
                </a:rPr>
                <a:t>"</a:t>
              </a:r>
              <a:r>
                <a:rPr lang="en-US" sz="1400" dirty="0">
                  <a:solidFill>
                    <a:srgbClr val="0000FF"/>
                  </a:solidFill>
                  <a:latin typeface="Monaco"/>
                </a:rPr>
                <a:t>&gt;</a:t>
              </a:r>
            </a:p>
            <a:p>
              <a:pPr>
                <a:defRPr/>
              </a:pPr>
              <a:r>
                <a:rPr lang="en-US" sz="1400" dirty="0">
                  <a:solidFill>
                    <a:srgbClr val="000000"/>
                  </a:solidFill>
                  <a:latin typeface="Monaco"/>
                </a:rPr>
                <a:t>        </a:t>
              </a:r>
              <a:r>
                <a:rPr lang="en-US" sz="1400" dirty="0">
                  <a:solidFill>
                    <a:srgbClr val="0000FF"/>
                  </a:solidFill>
                  <a:latin typeface="Monaco"/>
                </a:rPr>
                <a:t>&lt;fill&gt;</a:t>
              </a:r>
            </a:p>
            <a:p>
              <a:pPr>
                <a:defRPr/>
              </a:pPr>
              <a:r>
                <a:rPr lang="en-US" sz="1400" dirty="0">
                  <a:solidFill>
                    <a:srgbClr val="000000"/>
                  </a:solidFill>
                  <a:latin typeface="Monaco"/>
                </a:rPr>
                <a:t>            </a:t>
              </a:r>
              <a:r>
                <a:rPr lang="en-US" sz="1400" dirty="0">
                  <a:solidFill>
                    <a:srgbClr val="0000FF"/>
                  </a:solidFill>
                  <a:latin typeface="Monaco"/>
                </a:rPr>
                <a:t>&lt;</a:t>
              </a:r>
              <a:r>
                <a:rPr lang="en-US" sz="1400" dirty="0" err="1">
                  <a:solidFill>
                    <a:srgbClr val="0000FF"/>
                  </a:solidFill>
                  <a:latin typeface="Monaco"/>
                </a:rPr>
                <a:t>SolidColor</a:t>
              </a:r>
              <a:r>
                <a:rPr lang="en-US" sz="1400" dirty="0">
                  <a:solidFill>
                    <a:srgbClr val="000000"/>
                  </a:solidFill>
                  <a:latin typeface="Monaco"/>
                </a:rPr>
                <a:t> color="</a:t>
              </a:r>
              <a:r>
                <a:rPr lang="en-US" sz="1400" dirty="0">
                  <a:solidFill>
                    <a:srgbClr val="990000"/>
                  </a:solidFill>
                  <a:latin typeface="Monaco"/>
                </a:rPr>
                <a:t>#00FF00</a:t>
              </a:r>
              <a:r>
                <a:rPr lang="en-US" sz="1400" dirty="0">
                  <a:solidFill>
                    <a:srgbClr val="000000"/>
                  </a:solidFill>
                  <a:latin typeface="Monaco"/>
                </a:rPr>
                <a:t>" </a:t>
              </a:r>
              <a:r>
                <a:rPr lang="en-US" sz="1400" dirty="0">
                  <a:solidFill>
                    <a:srgbClr val="0000FF"/>
                  </a:solidFill>
                  <a:latin typeface="Monaco"/>
                </a:rPr>
                <a:t>/&gt;</a:t>
              </a:r>
            </a:p>
            <a:p>
              <a:pPr>
                <a:defRPr/>
              </a:pPr>
              <a:r>
                <a:rPr lang="en-US" sz="1400" dirty="0">
                  <a:solidFill>
                    <a:srgbClr val="000000"/>
                  </a:solidFill>
                  <a:latin typeface="Monaco"/>
                </a:rPr>
                <a:t>        </a:t>
              </a:r>
              <a:r>
                <a:rPr lang="en-US" sz="1400" dirty="0">
                  <a:solidFill>
                    <a:srgbClr val="0000FF"/>
                  </a:solidFill>
                  <a:latin typeface="Monaco"/>
                </a:rPr>
                <a:t>&lt;/fill&gt;</a:t>
              </a:r>
            </a:p>
            <a:p>
              <a:pPr>
                <a:defRPr/>
              </a:pPr>
              <a:r>
                <a:rPr lang="en-US" sz="1400" dirty="0">
                  <a:solidFill>
                    <a:srgbClr val="000000"/>
                  </a:solidFill>
                  <a:latin typeface="Monaco"/>
                </a:rPr>
                <a:t>    </a:t>
              </a:r>
              <a:r>
                <a:rPr lang="en-US" sz="1400" dirty="0">
                  <a:solidFill>
                    <a:srgbClr val="0000FF"/>
                  </a:solidFill>
                  <a:latin typeface="Monaco"/>
                </a:rPr>
                <a:t>&lt;/</a:t>
              </a:r>
              <a:r>
                <a:rPr lang="en-US" sz="1400" dirty="0" err="1">
                  <a:solidFill>
                    <a:srgbClr val="0000FF"/>
                  </a:solidFill>
                  <a:latin typeface="Monaco"/>
                </a:rPr>
                <a:t>Rect</a:t>
              </a:r>
              <a:r>
                <a:rPr lang="en-US" sz="1400" dirty="0">
                  <a:solidFill>
                    <a:srgbClr val="0000FF"/>
                  </a:solidFill>
                  <a:latin typeface="Monaco"/>
                </a:rPr>
                <a:t>&gt;</a:t>
              </a:r>
            </a:p>
            <a:p>
              <a:pPr>
                <a:defRPr/>
              </a:pPr>
              <a:r>
                <a:rPr lang="en-US" sz="1400" dirty="0">
                  <a:solidFill>
                    <a:srgbClr val="000000"/>
                  </a:solidFill>
                  <a:latin typeface="Monaco"/>
                </a:rPr>
                <a:t>    </a:t>
              </a:r>
            </a:p>
            <a:p>
              <a:pPr>
                <a:defRPr/>
              </a:pPr>
              <a:r>
                <a:rPr lang="en-US" sz="1400" dirty="0">
                  <a:solidFill>
                    <a:srgbClr val="000000"/>
                  </a:solidFill>
                  <a:latin typeface="Monaco"/>
                </a:rPr>
                <a:t>    </a:t>
              </a:r>
              <a:r>
                <a:rPr lang="en-US" sz="1400" dirty="0">
                  <a:solidFill>
                    <a:srgbClr val="0000FF"/>
                  </a:solidFill>
                  <a:latin typeface="Monaco"/>
                </a:rPr>
                <a:t>&lt;</a:t>
              </a:r>
              <a:r>
                <a:rPr lang="en-US" sz="1400" dirty="0" err="1">
                  <a:solidFill>
                    <a:srgbClr val="0000FF"/>
                  </a:solidFill>
                  <a:latin typeface="Monaco"/>
                </a:rPr>
                <a:t>Rect</a:t>
              </a:r>
              <a:r>
                <a:rPr lang="en-US" sz="1400" dirty="0">
                  <a:solidFill>
                    <a:srgbClr val="000000"/>
                  </a:solidFill>
                  <a:latin typeface="Monaco"/>
                </a:rPr>
                <a:t> width="</a:t>
              </a:r>
              <a:r>
                <a:rPr lang="en-US" sz="1400" dirty="0">
                  <a:solidFill>
                    <a:srgbClr val="990000"/>
                  </a:solidFill>
                  <a:latin typeface="Monaco"/>
                </a:rPr>
                <a:t>100</a:t>
              </a:r>
              <a:r>
                <a:rPr lang="en-US" sz="1400" dirty="0">
                  <a:solidFill>
                    <a:srgbClr val="000000"/>
                  </a:solidFill>
                  <a:latin typeface="Monaco"/>
                </a:rPr>
                <a:t>" ... </a:t>
              </a:r>
              <a:r>
                <a:rPr lang="en-US" sz="1400" dirty="0" err="1">
                  <a:solidFill>
                    <a:srgbClr val="000000"/>
                  </a:solidFill>
                  <a:latin typeface="Monaco"/>
                </a:rPr>
                <a:t>x</a:t>
              </a:r>
              <a:r>
                <a:rPr lang="en-US" sz="1400" dirty="0">
                  <a:solidFill>
                    <a:srgbClr val="000000"/>
                  </a:solidFill>
                  <a:latin typeface="Monaco"/>
                </a:rPr>
                <a:t>="</a:t>
              </a:r>
              <a:r>
                <a:rPr lang="en-US" sz="1400" dirty="0">
                  <a:solidFill>
                    <a:srgbClr val="990000"/>
                  </a:solidFill>
                  <a:latin typeface="Monaco"/>
                </a:rPr>
                <a:t>20</a:t>
              </a:r>
              <a:r>
                <a:rPr lang="en-US" sz="1400" dirty="0">
                  <a:solidFill>
                    <a:srgbClr val="000000"/>
                  </a:solidFill>
                  <a:latin typeface="Monaco"/>
                </a:rPr>
                <a:t>" </a:t>
              </a:r>
              <a:r>
                <a:rPr lang="en-US" sz="1400" dirty="0" err="1">
                  <a:solidFill>
                    <a:srgbClr val="000000"/>
                  </a:solidFill>
                  <a:latin typeface="Monaco"/>
                </a:rPr>
                <a:t>y</a:t>
              </a:r>
              <a:r>
                <a:rPr lang="en-US" sz="1400" dirty="0">
                  <a:solidFill>
                    <a:srgbClr val="000000"/>
                  </a:solidFill>
                  <a:latin typeface="Monaco"/>
                </a:rPr>
                <a:t>="</a:t>
              </a:r>
              <a:r>
                <a:rPr lang="en-US" sz="1400" dirty="0">
                  <a:solidFill>
                    <a:srgbClr val="990000"/>
                  </a:solidFill>
                  <a:latin typeface="Monaco"/>
                </a:rPr>
                <a:t>20</a:t>
              </a:r>
              <a:r>
                <a:rPr lang="en-US" sz="1400" dirty="0">
                  <a:solidFill>
                    <a:srgbClr val="000000"/>
                  </a:solidFill>
                  <a:latin typeface="Monaco"/>
                </a:rPr>
                <a:t>"</a:t>
              </a:r>
              <a:r>
                <a:rPr lang="en-US" sz="1400" dirty="0">
                  <a:solidFill>
                    <a:srgbClr val="0000FF"/>
                  </a:solidFill>
                  <a:latin typeface="Monaco"/>
                </a:rPr>
                <a:t>&gt;</a:t>
              </a:r>
            </a:p>
            <a:p>
              <a:pPr>
                <a:defRPr/>
              </a:pPr>
              <a:r>
                <a:rPr lang="en-US" sz="1400" dirty="0">
                  <a:solidFill>
                    <a:srgbClr val="000000"/>
                  </a:solidFill>
                  <a:latin typeface="Monaco"/>
                </a:rPr>
                <a:t>        </a:t>
              </a:r>
              <a:r>
                <a:rPr lang="en-US" sz="1400" dirty="0">
                  <a:solidFill>
                    <a:srgbClr val="0000FF"/>
                  </a:solidFill>
                  <a:latin typeface="Monaco"/>
                </a:rPr>
                <a:t>&lt;fill&gt;</a:t>
              </a:r>
            </a:p>
            <a:p>
              <a:pPr>
                <a:defRPr/>
              </a:pPr>
              <a:r>
                <a:rPr lang="en-US" sz="1400" dirty="0">
                  <a:solidFill>
                    <a:srgbClr val="000000"/>
                  </a:solidFill>
                  <a:latin typeface="Monaco"/>
                </a:rPr>
                <a:t>            </a:t>
              </a:r>
              <a:r>
                <a:rPr lang="en-US" sz="1400" dirty="0">
                  <a:solidFill>
                    <a:srgbClr val="0000FF"/>
                  </a:solidFill>
                  <a:latin typeface="Monaco"/>
                </a:rPr>
                <a:t>&lt;</a:t>
              </a:r>
              <a:r>
                <a:rPr lang="en-US" sz="1400" dirty="0" err="1">
                  <a:solidFill>
                    <a:srgbClr val="0000FF"/>
                  </a:solidFill>
                  <a:latin typeface="Monaco"/>
                </a:rPr>
                <a:t>SolidColor</a:t>
              </a:r>
              <a:r>
                <a:rPr lang="en-US" sz="1400" dirty="0">
                  <a:solidFill>
                    <a:srgbClr val="000000"/>
                  </a:solidFill>
                  <a:latin typeface="Monaco"/>
                </a:rPr>
                <a:t> color="</a:t>
              </a:r>
              <a:r>
                <a:rPr lang="en-US" sz="1400" dirty="0">
                  <a:solidFill>
                    <a:srgbClr val="990000"/>
                  </a:solidFill>
                  <a:latin typeface="Monaco"/>
                </a:rPr>
                <a:t>#0000FF</a:t>
              </a:r>
              <a:r>
                <a:rPr lang="en-US" sz="1400" dirty="0">
                  <a:solidFill>
                    <a:srgbClr val="000000"/>
                  </a:solidFill>
                  <a:latin typeface="Monaco"/>
                </a:rPr>
                <a:t>" </a:t>
              </a:r>
              <a:r>
                <a:rPr lang="en-US" sz="1400" dirty="0">
                  <a:solidFill>
                    <a:srgbClr val="0000FF"/>
                  </a:solidFill>
                  <a:latin typeface="Monaco"/>
                </a:rPr>
                <a:t>/&gt;</a:t>
              </a:r>
            </a:p>
            <a:p>
              <a:pPr>
                <a:defRPr/>
              </a:pPr>
              <a:r>
                <a:rPr lang="en-US" sz="1400" dirty="0">
                  <a:solidFill>
                    <a:srgbClr val="000000"/>
                  </a:solidFill>
                  <a:latin typeface="Monaco"/>
                </a:rPr>
                <a:t>        </a:t>
              </a:r>
              <a:r>
                <a:rPr lang="en-US" sz="1400" dirty="0">
                  <a:solidFill>
                    <a:srgbClr val="0000FF"/>
                  </a:solidFill>
                  <a:latin typeface="Monaco"/>
                </a:rPr>
                <a:t>&lt;/fill&gt;</a:t>
              </a:r>
            </a:p>
            <a:p>
              <a:pPr>
                <a:defRPr/>
              </a:pPr>
              <a:r>
                <a:rPr lang="en-US" sz="1400" dirty="0">
                  <a:solidFill>
                    <a:srgbClr val="000000"/>
                  </a:solidFill>
                  <a:latin typeface="Monaco"/>
                </a:rPr>
                <a:t>    </a:t>
              </a:r>
              <a:r>
                <a:rPr lang="en-US" sz="1400" dirty="0">
                  <a:solidFill>
                    <a:srgbClr val="0000FF"/>
                  </a:solidFill>
                  <a:latin typeface="Monaco"/>
                </a:rPr>
                <a:t>&lt;/</a:t>
              </a:r>
              <a:r>
                <a:rPr lang="en-US" sz="1400" dirty="0" err="1">
                  <a:solidFill>
                    <a:srgbClr val="0000FF"/>
                  </a:solidFill>
                  <a:latin typeface="Monaco"/>
                </a:rPr>
                <a:t>Rect</a:t>
              </a:r>
              <a:r>
                <a:rPr lang="en-US" sz="1400" dirty="0">
                  <a:solidFill>
                    <a:srgbClr val="0000FF"/>
                  </a:solidFill>
                  <a:latin typeface="Monaco"/>
                </a:rPr>
                <a:t>&gt;</a:t>
              </a:r>
              <a:endParaRPr lang="en-US" sz="1400" dirty="0">
                <a:solidFill>
                  <a:srgbClr val="000000"/>
                </a:solidFill>
                <a:latin typeface="Monaco"/>
              </a:endParaRPr>
            </a:p>
            <a:p>
              <a:pPr>
                <a:defRPr/>
              </a:pPr>
              <a:r>
                <a:rPr lang="en-US" sz="1400" dirty="0">
                  <a:solidFill>
                    <a:srgbClr val="0000FF"/>
                  </a:solidFill>
                  <a:latin typeface="Monaco"/>
                </a:rPr>
                <a:t>&lt;/Graphic&gt;</a:t>
              </a:r>
            </a:p>
            <a:p>
              <a:pPr algn="ctr">
                <a:defRPr/>
              </a:pPr>
              <a:endParaRPr lang="en-US" sz="1400" dirty="0"/>
            </a:p>
          </p:txBody>
        </p:sp>
        <p:sp>
          <p:nvSpPr>
            <p:cNvPr id="17" name="TextBox 16"/>
            <p:cNvSpPr txBox="1"/>
            <p:nvPr/>
          </p:nvSpPr>
          <p:spPr>
            <a:xfrm>
              <a:off x="2344" y="652"/>
              <a:ext cx="2118" cy="239"/>
            </a:xfrm>
            <a:prstGeom prst="rect">
              <a:avLst/>
            </a:prstGeom>
            <a:ln w="12700">
              <a:solidFill>
                <a:schemeClr val="tx2"/>
              </a:solidFill>
            </a:ln>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dirty="0" err="1"/>
                <a:t>MyGraphic.fxg</a:t>
              </a:r>
              <a:endParaRPr lang="en-US" dirty="0"/>
            </a:p>
          </p:txBody>
        </p:sp>
      </p:grpSp>
      <p:sp>
        <p:nvSpPr>
          <p:cNvPr id="77827" name="Title 1"/>
          <p:cNvSpPr>
            <a:spLocks noGrp="1"/>
          </p:cNvSpPr>
          <p:nvPr>
            <p:ph type="title"/>
          </p:nvPr>
        </p:nvSpPr>
        <p:spPr>
          <a:xfrm>
            <a:off x="0" y="115888"/>
            <a:ext cx="9144000" cy="1100137"/>
          </a:xfrm>
        </p:spPr>
        <p:txBody>
          <a:bodyPr/>
          <a:lstStyle/>
          <a:p>
            <a:pPr eaLnBrk="1" hangingPunct="1"/>
            <a:r>
              <a:rPr lang="en-US" b="1" smtClean="0"/>
              <a:t>Example of Compiler Optimized FXG</a:t>
            </a:r>
          </a:p>
        </p:txBody>
      </p:sp>
      <p:sp>
        <p:nvSpPr>
          <p:cNvPr id="77828" name="TextBox 5"/>
          <p:cNvSpPr txBox="1">
            <a:spLocks noChangeArrowheads="1"/>
          </p:cNvSpPr>
          <p:nvPr/>
        </p:nvSpPr>
        <p:spPr bwMode="auto">
          <a:xfrm>
            <a:off x="2051050" y="6300788"/>
            <a:ext cx="4438650" cy="368300"/>
          </a:xfrm>
          <a:prstGeom prst="rect">
            <a:avLst/>
          </a:prstGeom>
          <a:noFill/>
          <a:ln w="9525">
            <a:noFill/>
            <a:miter lim="800000"/>
            <a:headEnd/>
            <a:tailEnd/>
          </a:ln>
        </p:spPr>
        <p:txBody>
          <a:bodyPr wrap="none">
            <a:spAutoFit/>
          </a:bodyPr>
          <a:lstStyle/>
          <a:p>
            <a:r>
              <a:rPr lang="en-US"/>
              <a:t>Let’s take a look at the SWFDump Output</a:t>
            </a:r>
            <a:endParaRPr lang="en-GB"/>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7" name="Picture 18" descr="Picture 3.png"/>
          <p:cNvPicPr>
            <a:picLocks noChangeAspect="1"/>
          </p:cNvPicPr>
          <p:nvPr/>
        </p:nvPicPr>
        <p:blipFill>
          <a:blip r:embed="rId3"/>
          <a:srcRect/>
          <a:stretch>
            <a:fillRect/>
          </a:stretch>
        </p:blipFill>
        <p:spPr bwMode="auto">
          <a:xfrm>
            <a:off x="2760663" y="1974850"/>
            <a:ext cx="4525962" cy="4192588"/>
          </a:xfrm>
          <a:prstGeom prst="rect">
            <a:avLst/>
          </a:prstGeom>
          <a:noFill/>
          <a:ln w="9525">
            <a:noFill/>
            <a:miter lim="800000"/>
            <a:headEnd/>
            <a:tailEnd/>
          </a:ln>
        </p:spPr>
      </p:pic>
      <p:sp>
        <p:nvSpPr>
          <p:cNvPr id="24580" name="Text Box 5"/>
          <p:cNvSpPr txBox="1">
            <a:spLocks noChangeArrowheads="1"/>
          </p:cNvSpPr>
          <p:nvPr/>
        </p:nvSpPr>
        <p:spPr bwMode="auto">
          <a:xfrm>
            <a:off x="467923" y="895072"/>
            <a:ext cx="4435235" cy="877163"/>
          </a:xfrm>
          <a:prstGeom prst="rect">
            <a:avLst/>
          </a:prstGeom>
          <a:noFill/>
          <a:ln w="9525">
            <a:noFill/>
            <a:miter lim="800000"/>
            <a:headEnd/>
            <a:tailEnd/>
          </a:ln>
        </p:spPr>
        <p:txBody>
          <a:bodyPr>
            <a:spAutoFit/>
          </a:bodyPr>
          <a:lstStyle/>
          <a:p>
            <a:pPr algn="r">
              <a:spcBef>
                <a:spcPct val="50000"/>
              </a:spcBef>
              <a:defRPr/>
            </a:pPr>
            <a:r>
              <a:rPr lang="en-US" sz="2400" b="1" dirty="0"/>
              <a:t>JPG</a:t>
            </a:r>
          </a:p>
          <a:p>
            <a:pPr algn="r">
              <a:spcBef>
                <a:spcPct val="50000"/>
              </a:spcBef>
              <a:defRPr/>
            </a:pPr>
            <a:r>
              <a:rPr lang="en-US" dirty="0">
                <a:solidFill>
                  <a:srgbClr val="0000FF"/>
                </a:solidFill>
                <a:highlight>
                  <a:srgbClr val="E8F2FE"/>
                </a:highlight>
                <a:latin typeface="Monaco"/>
              </a:rPr>
              <a:t>&lt;</a:t>
            </a:r>
            <a:r>
              <a:rPr lang="en-US" dirty="0" err="1">
                <a:solidFill>
                  <a:srgbClr val="0000FF"/>
                </a:solidFill>
                <a:highlight>
                  <a:srgbClr val="E8F2FE"/>
                </a:highlight>
                <a:latin typeface="Monaco"/>
              </a:rPr>
              <a:t>s:Image</a:t>
            </a:r>
            <a:r>
              <a:rPr lang="en-US" dirty="0">
                <a:solidFill>
                  <a:srgbClr val="000000"/>
                </a:solidFill>
                <a:highlight>
                  <a:srgbClr val="E8F2FE"/>
                </a:highlight>
                <a:latin typeface="Monaco"/>
              </a:rPr>
              <a:t> source="</a:t>
            </a:r>
            <a:r>
              <a:rPr lang="en-US" dirty="0" err="1">
                <a:solidFill>
                  <a:srgbClr val="990000"/>
                </a:solidFill>
                <a:highlight>
                  <a:srgbClr val="E8F2FE"/>
                </a:highlight>
                <a:latin typeface="Monaco"/>
              </a:rPr>
              <a:t>MyStar.jpg</a:t>
            </a:r>
            <a:r>
              <a:rPr lang="en-US" dirty="0">
                <a:solidFill>
                  <a:srgbClr val="000000"/>
                </a:solidFill>
                <a:highlight>
                  <a:srgbClr val="E8F2FE"/>
                </a:highlight>
                <a:latin typeface="Monaco"/>
              </a:rPr>
              <a:t>" </a:t>
            </a:r>
            <a:r>
              <a:rPr lang="en-US" dirty="0">
                <a:solidFill>
                  <a:srgbClr val="0000FF"/>
                </a:solidFill>
                <a:highlight>
                  <a:srgbClr val="E8F2FE"/>
                </a:highlight>
                <a:latin typeface="Monaco"/>
              </a:rPr>
              <a:t>/&gt;</a:t>
            </a:r>
            <a:endParaRPr lang="en-US" b="1" dirty="0"/>
          </a:p>
        </p:txBody>
      </p:sp>
      <p:sp>
        <p:nvSpPr>
          <p:cNvPr id="65539" name="Text Box 10"/>
          <p:cNvSpPr txBox="1">
            <a:spLocks noChangeArrowheads="1"/>
          </p:cNvSpPr>
          <p:nvPr/>
        </p:nvSpPr>
        <p:spPr bwMode="auto">
          <a:xfrm>
            <a:off x="228600" y="2122488"/>
            <a:ext cx="1600200" cy="366712"/>
          </a:xfrm>
          <a:prstGeom prst="rect">
            <a:avLst/>
          </a:prstGeom>
          <a:noFill/>
          <a:ln w="9525">
            <a:noFill/>
            <a:miter lim="800000"/>
            <a:headEnd/>
            <a:tailEnd/>
          </a:ln>
        </p:spPr>
        <p:txBody>
          <a:bodyPr>
            <a:spAutoFit/>
          </a:bodyPr>
          <a:lstStyle/>
          <a:p>
            <a:pPr>
              <a:spcBef>
                <a:spcPct val="50000"/>
              </a:spcBef>
            </a:pPr>
            <a:r>
              <a:rPr lang="en-US" b="1"/>
              <a:t>width=50</a:t>
            </a:r>
          </a:p>
        </p:txBody>
      </p:sp>
      <p:sp>
        <p:nvSpPr>
          <p:cNvPr id="65540" name="Text Box 10"/>
          <p:cNvSpPr txBox="1">
            <a:spLocks noChangeArrowheads="1"/>
          </p:cNvSpPr>
          <p:nvPr/>
        </p:nvSpPr>
        <p:spPr bwMode="auto">
          <a:xfrm>
            <a:off x="228600" y="3082925"/>
            <a:ext cx="1600200" cy="366713"/>
          </a:xfrm>
          <a:prstGeom prst="rect">
            <a:avLst/>
          </a:prstGeom>
          <a:noFill/>
          <a:ln w="9525">
            <a:noFill/>
            <a:miter lim="800000"/>
            <a:headEnd/>
            <a:tailEnd/>
          </a:ln>
        </p:spPr>
        <p:txBody>
          <a:bodyPr>
            <a:spAutoFit/>
          </a:bodyPr>
          <a:lstStyle/>
          <a:p>
            <a:pPr>
              <a:spcBef>
                <a:spcPct val="50000"/>
              </a:spcBef>
            </a:pPr>
            <a:r>
              <a:rPr lang="en-US" b="1"/>
              <a:t>width=100</a:t>
            </a:r>
          </a:p>
        </p:txBody>
      </p:sp>
      <p:sp>
        <p:nvSpPr>
          <p:cNvPr id="65541" name="Text Box 10"/>
          <p:cNvSpPr txBox="1">
            <a:spLocks noChangeArrowheads="1"/>
          </p:cNvSpPr>
          <p:nvPr/>
        </p:nvSpPr>
        <p:spPr bwMode="auto">
          <a:xfrm>
            <a:off x="228600" y="4876800"/>
            <a:ext cx="1600200" cy="366713"/>
          </a:xfrm>
          <a:prstGeom prst="rect">
            <a:avLst/>
          </a:prstGeom>
          <a:noFill/>
          <a:ln w="9525">
            <a:noFill/>
            <a:miter lim="800000"/>
            <a:headEnd/>
            <a:tailEnd/>
          </a:ln>
        </p:spPr>
        <p:txBody>
          <a:bodyPr>
            <a:spAutoFit/>
          </a:bodyPr>
          <a:lstStyle/>
          <a:p>
            <a:pPr>
              <a:spcBef>
                <a:spcPct val="50000"/>
              </a:spcBef>
            </a:pPr>
            <a:r>
              <a:rPr lang="en-US" b="1"/>
              <a:t>width=200</a:t>
            </a:r>
          </a:p>
        </p:txBody>
      </p:sp>
      <p:cxnSp>
        <p:nvCxnSpPr>
          <p:cNvPr id="16" name="Straight Arrow Connector 15"/>
          <p:cNvCxnSpPr/>
          <p:nvPr/>
        </p:nvCxnSpPr>
        <p:spPr>
          <a:xfrm>
            <a:off x="1882775" y="2306638"/>
            <a:ext cx="2257425" cy="1587"/>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8" name="Straight Arrow Connector 17"/>
          <p:cNvCxnSpPr/>
          <p:nvPr/>
        </p:nvCxnSpPr>
        <p:spPr>
          <a:xfrm>
            <a:off x="1882775" y="3263900"/>
            <a:ext cx="1895475"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0" name="Straight Arrow Connector 19"/>
          <p:cNvCxnSpPr/>
          <p:nvPr/>
        </p:nvCxnSpPr>
        <p:spPr>
          <a:xfrm>
            <a:off x="1882775" y="5100638"/>
            <a:ext cx="746125" cy="1587"/>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22" name="Text Box 5"/>
          <p:cNvSpPr txBox="1">
            <a:spLocks noChangeArrowheads="1"/>
          </p:cNvSpPr>
          <p:nvPr/>
        </p:nvSpPr>
        <p:spPr bwMode="auto">
          <a:xfrm>
            <a:off x="5143581" y="895072"/>
            <a:ext cx="4435235" cy="877163"/>
          </a:xfrm>
          <a:prstGeom prst="rect">
            <a:avLst/>
          </a:prstGeom>
          <a:noFill/>
          <a:ln w="9525">
            <a:noFill/>
            <a:miter lim="800000"/>
            <a:headEnd/>
            <a:tailEnd/>
          </a:ln>
        </p:spPr>
        <p:txBody>
          <a:bodyPr>
            <a:spAutoFit/>
          </a:bodyPr>
          <a:lstStyle/>
          <a:p>
            <a:pPr>
              <a:spcBef>
                <a:spcPct val="50000"/>
              </a:spcBef>
              <a:defRPr/>
            </a:pPr>
            <a:r>
              <a:rPr lang="en-US" sz="2400" b="1" dirty="0"/>
              <a:t>FXG</a:t>
            </a:r>
          </a:p>
          <a:p>
            <a:pPr>
              <a:spcBef>
                <a:spcPct val="50000"/>
              </a:spcBef>
              <a:defRPr/>
            </a:pPr>
            <a:r>
              <a:rPr lang="en-US" dirty="0">
                <a:solidFill>
                  <a:srgbClr val="0000FF"/>
                </a:solidFill>
                <a:highlight>
                  <a:srgbClr val="E8F2FE"/>
                </a:highlight>
                <a:latin typeface="Monaco"/>
              </a:rPr>
              <a:t>&lt;</a:t>
            </a:r>
            <a:r>
              <a:rPr lang="en-US" dirty="0" err="1">
                <a:solidFill>
                  <a:srgbClr val="0000FF"/>
                </a:solidFill>
                <a:highlight>
                  <a:srgbClr val="E8F2FE"/>
                </a:highlight>
                <a:latin typeface="Monaco"/>
              </a:rPr>
              <a:t>assets:MyStar</a:t>
            </a:r>
            <a:r>
              <a:rPr lang="en-US" dirty="0">
                <a:solidFill>
                  <a:srgbClr val="000000"/>
                </a:solidFill>
                <a:highlight>
                  <a:srgbClr val="E8F2FE"/>
                </a:highlight>
                <a:latin typeface="Monaco"/>
              </a:rPr>
              <a:t> </a:t>
            </a:r>
            <a:r>
              <a:rPr lang="en-US" dirty="0">
                <a:solidFill>
                  <a:srgbClr val="0000FF"/>
                </a:solidFill>
                <a:highlight>
                  <a:srgbClr val="E8F2FE"/>
                </a:highlight>
                <a:latin typeface="Monaco"/>
              </a:rPr>
              <a:t>/&gt;</a:t>
            </a:r>
            <a:endParaRPr lang="en-US" b="1" dirty="0"/>
          </a:p>
        </p:txBody>
      </p:sp>
      <p:sp>
        <p:nvSpPr>
          <p:cNvPr id="23" name="Rectangle 22"/>
          <p:cNvSpPr/>
          <p:nvPr/>
        </p:nvSpPr>
        <p:spPr>
          <a:xfrm>
            <a:off x="-258763" y="2651125"/>
            <a:ext cx="9980613" cy="123666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4" name="Rectangle 23"/>
          <p:cNvSpPr/>
          <p:nvPr/>
        </p:nvSpPr>
        <p:spPr>
          <a:xfrm>
            <a:off x="-258763" y="3876675"/>
            <a:ext cx="9980613" cy="255111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5548" name="Title 1"/>
          <p:cNvSpPr>
            <a:spLocks noGrp="1"/>
          </p:cNvSpPr>
          <p:nvPr>
            <p:ph type="title"/>
          </p:nvPr>
        </p:nvSpPr>
        <p:spPr>
          <a:xfrm>
            <a:off x="0" y="115888"/>
            <a:ext cx="9144000" cy="779462"/>
          </a:xfrm>
        </p:spPr>
        <p:txBody>
          <a:bodyPr/>
          <a:lstStyle/>
          <a:p>
            <a:pPr eaLnBrk="1" hangingPunct="1"/>
            <a:r>
              <a:rPr lang="en-US" b="1" smtClean="0"/>
              <a:t>FXG Scaling Fidelity</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ext Box 4"/>
          <p:cNvSpPr txBox="1">
            <a:spLocks noChangeArrowheads="1"/>
          </p:cNvSpPr>
          <p:nvPr/>
        </p:nvSpPr>
        <p:spPr bwMode="auto">
          <a:xfrm>
            <a:off x="228600" y="5103813"/>
            <a:ext cx="8686800" cy="1554162"/>
          </a:xfrm>
          <a:prstGeom prst="rect">
            <a:avLst/>
          </a:prstGeom>
          <a:noFill/>
          <a:ln w="9525">
            <a:noFill/>
            <a:miter lim="800000"/>
            <a:headEnd/>
            <a:tailEnd/>
          </a:ln>
        </p:spPr>
        <p:txBody>
          <a:bodyPr>
            <a:spAutoFit/>
          </a:bodyPr>
          <a:lstStyle/>
          <a:p>
            <a:r>
              <a:rPr lang="en-US" sz="1600">
                <a:solidFill>
                  <a:srgbClr val="0000FF"/>
                </a:solidFill>
                <a:latin typeface="Monaco"/>
              </a:rPr>
              <a:t>&lt;s:Graphic</a:t>
            </a:r>
            <a:r>
              <a:rPr lang="en-US" sz="1600">
                <a:solidFill>
                  <a:srgbClr val="000000"/>
                </a:solidFill>
                <a:latin typeface="Monaco"/>
              </a:rPr>
              <a:t> xmlns="</a:t>
            </a:r>
            <a:r>
              <a:rPr lang="en-US" sz="1600">
                <a:solidFill>
                  <a:srgbClr val="990000"/>
                </a:solidFill>
                <a:latin typeface="Monaco"/>
              </a:rPr>
              <a:t>http://ns.adobe.com/fxg/2008</a:t>
            </a:r>
            <a:r>
              <a:rPr lang="en-US" sz="1600">
                <a:solidFill>
                  <a:srgbClr val="000000"/>
                </a:solidFill>
                <a:latin typeface="Monaco"/>
              </a:rPr>
              <a:t>"</a:t>
            </a:r>
          </a:p>
          <a:p>
            <a:r>
              <a:rPr lang="en-US" sz="1600">
                <a:solidFill>
                  <a:srgbClr val="000000"/>
                </a:solidFill>
                <a:latin typeface="Monaco"/>
              </a:rPr>
              <a:t>           viewWidth="</a:t>
            </a:r>
            <a:r>
              <a:rPr lang="en-US" sz="1600">
                <a:solidFill>
                  <a:srgbClr val="990000"/>
                </a:solidFill>
                <a:latin typeface="Monaco"/>
              </a:rPr>
              <a:t>100</a:t>
            </a:r>
            <a:r>
              <a:rPr lang="en-US" sz="1600">
                <a:solidFill>
                  <a:srgbClr val="000000"/>
                </a:solidFill>
                <a:latin typeface="Monaco"/>
              </a:rPr>
              <a:t>" viewHeight="</a:t>
            </a:r>
            <a:r>
              <a:rPr lang="en-US" sz="1600">
                <a:solidFill>
                  <a:srgbClr val="990000"/>
                </a:solidFill>
                <a:latin typeface="Monaco"/>
              </a:rPr>
              <a:t>60</a:t>
            </a:r>
            <a:r>
              <a:rPr lang="en-US" sz="1600">
                <a:solidFill>
                  <a:srgbClr val="000000"/>
                </a:solidFill>
                <a:latin typeface="Monaco"/>
              </a:rPr>
              <a:t>"</a:t>
            </a:r>
          </a:p>
          <a:p>
            <a:r>
              <a:rPr lang="en-US" sz="1600">
                <a:solidFill>
                  <a:srgbClr val="000000"/>
                </a:solidFill>
                <a:latin typeface="Monaco"/>
              </a:rPr>
              <a:t>           </a:t>
            </a:r>
            <a:r>
              <a:rPr lang="en-US" b="1">
                <a:solidFill>
                  <a:srgbClr val="000000"/>
                </a:solidFill>
                <a:latin typeface="Monaco"/>
              </a:rPr>
              <a:t>scaleGridLeft="</a:t>
            </a:r>
            <a:r>
              <a:rPr lang="en-US" b="1">
                <a:solidFill>
                  <a:srgbClr val="990000"/>
                </a:solidFill>
                <a:latin typeface="Monaco"/>
              </a:rPr>
              <a:t>20</a:t>
            </a:r>
            <a:r>
              <a:rPr lang="en-US" b="1">
                <a:solidFill>
                  <a:srgbClr val="000000"/>
                </a:solidFill>
                <a:latin typeface="Monaco"/>
              </a:rPr>
              <a:t>" scaleGridRight="</a:t>
            </a:r>
            <a:r>
              <a:rPr lang="en-US" b="1">
                <a:solidFill>
                  <a:srgbClr val="990000"/>
                </a:solidFill>
                <a:latin typeface="Monaco"/>
              </a:rPr>
              <a:t>80</a:t>
            </a:r>
            <a:r>
              <a:rPr lang="en-US" b="1">
                <a:solidFill>
                  <a:srgbClr val="000000"/>
                </a:solidFill>
                <a:latin typeface="Monaco"/>
              </a:rPr>
              <a:t>"</a:t>
            </a:r>
          </a:p>
          <a:p>
            <a:r>
              <a:rPr lang="en-US" b="1">
                <a:solidFill>
                  <a:srgbClr val="000000"/>
                </a:solidFill>
                <a:latin typeface="Monaco"/>
              </a:rPr>
              <a:t>          scaleGridTop=“</a:t>
            </a:r>
            <a:r>
              <a:rPr lang="en-US" b="1">
                <a:solidFill>
                  <a:srgbClr val="990000"/>
                </a:solidFill>
                <a:latin typeface="Monaco"/>
              </a:rPr>
              <a:t>0</a:t>
            </a:r>
            <a:r>
              <a:rPr lang="en-US" b="1">
                <a:solidFill>
                  <a:srgbClr val="000000"/>
                </a:solidFill>
                <a:latin typeface="Monaco"/>
              </a:rPr>
              <a:t>" scaleGridBottom=“</a:t>
            </a:r>
            <a:r>
              <a:rPr lang="en-US" b="1">
                <a:solidFill>
                  <a:srgbClr val="990000"/>
                </a:solidFill>
                <a:latin typeface="Monaco"/>
              </a:rPr>
              <a:t>0</a:t>
            </a:r>
            <a:r>
              <a:rPr lang="en-US" b="1">
                <a:solidFill>
                  <a:srgbClr val="000000"/>
                </a:solidFill>
                <a:latin typeface="Monaco"/>
              </a:rPr>
              <a:t>"</a:t>
            </a:r>
            <a:r>
              <a:rPr lang="en-US" sz="1600">
                <a:solidFill>
                  <a:srgbClr val="0000FF"/>
                </a:solidFill>
                <a:latin typeface="Monaco"/>
              </a:rPr>
              <a:t>&gt;</a:t>
            </a:r>
          </a:p>
          <a:p>
            <a:pPr>
              <a:spcBef>
                <a:spcPct val="50000"/>
              </a:spcBef>
            </a:pPr>
            <a:endParaRPr lang="en-US">
              <a:latin typeface="Courier New" pitchFamily="49" charset="0"/>
            </a:endParaRPr>
          </a:p>
        </p:txBody>
      </p:sp>
      <p:pic>
        <p:nvPicPr>
          <p:cNvPr id="47106" name="Picture 9" descr="Picture 3.png"/>
          <p:cNvPicPr>
            <a:picLocks noChangeAspect="1"/>
          </p:cNvPicPr>
          <p:nvPr/>
        </p:nvPicPr>
        <p:blipFill>
          <a:blip r:embed="rId3"/>
          <a:srcRect/>
          <a:stretch>
            <a:fillRect/>
          </a:stretch>
        </p:blipFill>
        <p:spPr bwMode="auto">
          <a:xfrm>
            <a:off x="2320925" y="1912938"/>
            <a:ext cx="6278563" cy="2505075"/>
          </a:xfrm>
          <a:prstGeom prst="rect">
            <a:avLst/>
          </a:prstGeom>
          <a:noFill/>
          <a:ln w="9525">
            <a:noFill/>
            <a:miter lim="800000"/>
            <a:headEnd/>
            <a:tailEnd/>
          </a:ln>
        </p:spPr>
      </p:pic>
      <p:sp>
        <p:nvSpPr>
          <p:cNvPr id="47107" name="TextBox 11"/>
          <p:cNvSpPr txBox="1">
            <a:spLocks noChangeArrowheads="1"/>
          </p:cNvSpPr>
          <p:nvPr/>
        </p:nvSpPr>
        <p:spPr bwMode="auto">
          <a:xfrm>
            <a:off x="292100" y="2097088"/>
            <a:ext cx="1839913" cy="369887"/>
          </a:xfrm>
          <a:prstGeom prst="rect">
            <a:avLst/>
          </a:prstGeom>
          <a:noFill/>
          <a:ln w="9525">
            <a:noFill/>
            <a:miter lim="800000"/>
            <a:headEnd/>
            <a:tailEnd/>
          </a:ln>
        </p:spPr>
        <p:txBody>
          <a:bodyPr>
            <a:spAutoFit/>
          </a:bodyPr>
          <a:lstStyle/>
          <a:p>
            <a:r>
              <a:rPr lang="en-US"/>
              <a:t>Original Size</a:t>
            </a:r>
          </a:p>
        </p:txBody>
      </p:sp>
      <p:sp>
        <p:nvSpPr>
          <p:cNvPr id="47108" name="TextBox 12"/>
          <p:cNvSpPr txBox="1">
            <a:spLocks noChangeArrowheads="1"/>
          </p:cNvSpPr>
          <p:nvPr/>
        </p:nvSpPr>
        <p:spPr bwMode="auto">
          <a:xfrm>
            <a:off x="296863" y="2965450"/>
            <a:ext cx="1838325" cy="369888"/>
          </a:xfrm>
          <a:prstGeom prst="rect">
            <a:avLst/>
          </a:prstGeom>
          <a:noFill/>
          <a:ln w="9525">
            <a:noFill/>
            <a:miter lim="800000"/>
            <a:headEnd/>
            <a:tailEnd/>
          </a:ln>
        </p:spPr>
        <p:txBody>
          <a:bodyPr>
            <a:spAutoFit/>
          </a:bodyPr>
          <a:lstStyle/>
          <a:p>
            <a:r>
              <a:rPr lang="en-US"/>
              <a:t>Scaled down</a:t>
            </a:r>
          </a:p>
        </p:txBody>
      </p:sp>
      <p:sp>
        <p:nvSpPr>
          <p:cNvPr id="47109" name="TextBox 14"/>
          <p:cNvSpPr txBox="1">
            <a:spLocks noChangeArrowheads="1"/>
          </p:cNvSpPr>
          <p:nvPr/>
        </p:nvSpPr>
        <p:spPr bwMode="auto">
          <a:xfrm>
            <a:off x="319088" y="3859213"/>
            <a:ext cx="1839912" cy="369887"/>
          </a:xfrm>
          <a:prstGeom prst="rect">
            <a:avLst/>
          </a:prstGeom>
          <a:noFill/>
          <a:ln w="9525">
            <a:noFill/>
            <a:miter lim="800000"/>
            <a:headEnd/>
            <a:tailEnd/>
          </a:ln>
        </p:spPr>
        <p:txBody>
          <a:bodyPr>
            <a:spAutoFit/>
          </a:bodyPr>
          <a:lstStyle/>
          <a:p>
            <a:r>
              <a:rPr lang="en-US"/>
              <a:t>Scaled up</a:t>
            </a:r>
          </a:p>
        </p:txBody>
      </p:sp>
      <p:sp>
        <p:nvSpPr>
          <p:cNvPr id="16" name="Rectangle 15"/>
          <p:cNvSpPr/>
          <p:nvPr/>
        </p:nvSpPr>
        <p:spPr>
          <a:xfrm>
            <a:off x="2159000" y="1216025"/>
            <a:ext cx="3300413" cy="3417888"/>
          </a:xfrm>
          <a:prstGeom prst="rect">
            <a:avLst/>
          </a:prstGeom>
          <a:solidFill>
            <a:schemeClr val="accent2">
              <a:alpha val="1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47111" name="TextBox 16"/>
          <p:cNvSpPr txBox="1">
            <a:spLocks noChangeArrowheads="1"/>
          </p:cNvSpPr>
          <p:nvPr/>
        </p:nvSpPr>
        <p:spPr bwMode="auto">
          <a:xfrm>
            <a:off x="2159000" y="1198563"/>
            <a:ext cx="3300413" cy="368300"/>
          </a:xfrm>
          <a:prstGeom prst="rect">
            <a:avLst/>
          </a:prstGeom>
          <a:noFill/>
          <a:ln w="9525">
            <a:noFill/>
            <a:miter lim="800000"/>
            <a:headEnd/>
            <a:tailEnd/>
          </a:ln>
        </p:spPr>
        <p:txBody>
          <a:bodyPr>
            <a:spAutoFit/>
          </a:bodyPr>
          <a:lstStyle/>
          <a:p>
            <a:pPr algn="ctr"/>
            <a:r>
              <a:rPr lang="en-US"/>
              <a:t>Without scale grid</a:t>
            </a:r>
          </a:p>
        </p:txBody>
      </p:sp>
      <p:sp>
        <p:nvSpPr>
          <p:cNvPr id="18" name="Rectangle 17"/>
          <p:cNvSpPr/>
          <p:nvPr/>
        </p:nvSpPr>
        <p:spPr>
          <a:xfrm>
            <a:off x="5614988" y="1198563"/>
            <a:ext cx="3300412" cy="3452812"/>
          </a:xfrm>
          <a:prstGeom prst="rect">
            <a:avLst/>
          </a:prstGeom>
          <a:solidFill>
            <a:schemeClr val="accent2">
              <a:alpha val="1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47113" name="TextBox 18"/>
          <p:cNvSpPr txBox="1">
            <a:spLocks noChangeArrowheads="1"/>
          </p:cNvSpPr>
          <p:nvPr/>
        </p:nvSpPr>
        <p:spPr bwMode="auto">
          <a:xfrm>
            <a:off x="5614988" y="1187450"/>
            <a:ext cx="3300412" cy="369888"/>
          </a:xfrm>
          <a:prstGeom prst="rect">
            <a:avLst/>
          </a:prstGeom>
          <a:noFill/>
          <a:ln w="9525">
            <a:noFill/>
            <a:miter lim="800000"/>
            <a:headEnd/>
            <a:tailEnd/>
          </a:ln>
        </p:spPr>
        <p:txBody>
          <a:bodyPr>
            <a:spAutoFit/>
          </a:bodyPr>
          <a:lstStyle/>
          <a:p>
            <a:pPr algn="ctr"/>
            <a:r>
              <a:rPr lang="en-US"/>
              <a:t>With scale grid</a:t>
            </a:r>
          </a:p>
        </p:txBody>
      </p:sp>
      <p:sp>
        <p:nvSpPr>
          <p:cNvPr id="47114" name="Title 1"/>
          <p:cNvSpPr>
            <a:spLocks noGrp="1"/>
          </p:cNvSpPr>
          <p:nvPr>
            <p:ph type="title"/>
          </p:nvPr>
        </p:nvSpPr>
        <p:spPr>
          <a:xfrm>
            <a:off x="0" y="115888"/>
            <a:ext cx="9144000" cy="865187"/>
          </a:xfrm>
        </p:spPr>
        <p:txBody>
          <a:bodyPr/>
          <a:lstStyle/>
          <a:p>
            <a:pPr eaLnBrk="1" hangingPunct="1"/>
            <a:r>
              <a:rPr lang="en-US" b="1" smtClean="0"/>
              <a:t>ScaleGrid in FXG</a:t>
            </a:r>
          </a:p>
        </p:txBody>
      </p:sp>
      <p:cxnSp>
        <p:nvCxnSpPr>
          <p:cNvPr id="4" name="Straight Connector 3"/>
          <p:cNvCxnSpPr/>
          <p:nvPr/>
        </p:nvCxnSpPr>
        <p:spPr>
          <a:xfrm>
            <a:off x="6084888" y="1773238"/>
            <a:ext cx="0" cy="1008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7235825" y="1773238"/>
            <a:ext cx="0" cy="1008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645150" y="1916113"/>
            <a:ext cx="20224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651500" y="2636838"/>
            <a:ext cx="2024063"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5614988" y="1196975"/>
            <a:ext cx="3300412" cy="34623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425" y="476250"/>
            <a:ext cx="8162925" cy="411163"/>
          </a:xfrm>
        </p:spPr>
        <p:txBody>
          <a:bodyPr>
            <a:normAutofit fontScale="90000"/>
          </a:bodyPr>
          <a:lstStyle/>
          <a:p>
            <a:pPr eaLnBrk="1" hangingPunct="1">
              <a:defRPr/>
            </a:pPr>
            <a:r>
              <a:rPr lang="en-US" b="1" dirty="0" err="1" smtClean="0"/>
              <a:t>UIComponent</a:t>
            </a:r>
            <a:r>
              <a:rPr lang="en-US" b="1" dirty="0" smtClean="0"/>
              <a:t> </a:t>
            </a:r>
            <a:r>
              <a:rPr lang="en-US" b="1" dirty="0" err="1" smtClean="0"/>
              <a:t>vs</a:t>
            </a:r>
            <a:r>
              <a:rPr lang="en-US" b="1" dirty="0" smtClean="0"/>
              <a:t> </a:t>
            </a:r>
            <a:r>
              <a:rPr lang="en-US" b="1" dirty="0" err="1" smtClean="0"/>
              <a:t>GraphicElement</a:t>
            </a:r>
            <a:r>
              <a:rPr lang="en-US" b="1" dirty="0" smtClean="0"/>
              <a:t> vs. Compiled FXG</a:t>
            </a:r>
            <a:endParaRPr lang="en-US" b="1" dirty="0"/>
          </a:p>
        </p:txBody>
      </p:sp>
      <p:sp>
        <p:nvSpPr>
          <p:cNvPr id="3" name="Content Placeholder 2"/>
          <p:cNvSpPr>
            <a:spLocks noGrp="1"/>
          </p:cNvSpPr>
          <p:nvPr>
            <p:ph idx="1"/>
          </p:nvPr>
        </p:nvSpPr>
        <p:spPr>
          <a:xfrm>
            <a:off x="228600" y="1412875"/>
            <a:ext cx="8686800" cy="5422900"/>
          </a:xfrm>
        </p:spPr>
        <p:txBody>
          <a:bodyPr>
            <a:normAutofit fontScale="92500" lnSpcReduction="10000"/>
          </a:bodyPr>
          <a:lstStyle/>
          <a:p>
            <a:pPr eaLnBrk="1" hangingPunct="1">
              <a:buFont typeface="Arial"/>
              <a:buChar char="•"/>
              <a:defRPr/>
            </a:pPr>
            <a:r>
              <a:rPr lang="en-US" dirty="0" err="1" smtClean="0"/>
              <a:t>UIComponents</a:t>
            </a:r>
            <a:r>
              <a:rPr lang="en-US" dirty="0" smtClean="0"/>
              <a:t> are heavy, but they add convenience</a:t>
            </a:r>
          </a:p>
          <a:p>
            <a:pPr eaLnBrk="1" hangingPunct="1">
              <a:defRPr/>
            </a:pPr>
            <a:r>
              <a:rPr lang="en-US" dirty="0" err="1" smtClean="0"/>
              <a:t>GraphicElements</a:t>
            </a:r>
            <a:r>
              <a:rPr lang="en-US" dirty="0" smtClean="0"/>
              <a:t> are light-weight drawing primitives</a:t>
            </a:r>
          </a:p>
          <a:p>
            <a:pPr lvl="1" eaLnBrk="1" hangingPunct="1">
              <a:defRPr/>
            </a:pPr>
            <a:r>
              <a:rPr lang="en-US" dirty="0" smtClean="0"/>
              <a:t>Modifiable at runtime</a:t>
            </a:r>
          </a:p>
          <a:p>
            <a:pPr lvl="1" eaLnBrk="1" hangingPunct="1">
              <a:defRPr/>
            </a:pPr>
            <a:r>
              <a:rPr lang="en-US" dirty="0" smtClean="0"/>
              <a:t>Can draw into shared </a:t>
            </a:r>
            <a:r>
              <a:rPr lang="en-US" dirty="0" err="1" smtClean="0"/>
              <a:t>DisplayObjects</a:t>
            </a:r>
            <a:endParaRPr lang="en-US" dirty="0" smtClean="0"/>
          </a:p>
          <a:p>
            <a:pPr lvl="2" eaLnBrk="1" hangingPunct="1">
              <a:defRPr/>
            </a:pPr>
            <a:r>
              <a:rPr lang="en-US" dirty="0" smtClean="0"/>
              <a:t>Can’t share </a:t>
            </a:r>
            <a:r>
              <a:rPr lang="en-US" dirty="0" err="1" smtClean="0"/>
              <a:t>DisplayObject</a:t>
            </a:r>
            <a:r>
              <a:rPr lang="en-US" dirty="0" smtClean="0"/>
              <a:t> under certain scenarios</a:t>
            </a:r>
          </a:p>
          <a:p>
            <a:pPr lvl="3" eaLnBrk="1" hangingPunct="1">
              <a:defRPr/>
            </a:pPr>
            <a:r>
              <a:rPr lang="en-US" dirty="0" smtClean="0"/>
              <a:t>alpha, </a:t>
            </a:r>
            <a:r>
              <a:rPr lang="en-US" dirty="0" err="1" smtClean="0"/>
              <a:t>blendMode</a:t>
            </a:r>
            <a:r>
              <a:rPr lang="en-US" dirty="0" smtClean="0"/>
              <a:t>, rotation, scale, filters</a:t>
            </a:r>
          </a:p>
          <a:p>
            <a:pPr lvl="3" eaLnBrk="1" hangingPunct="1">
              <a:defRPr/>
            </a:pPr>
            <a:r>
              <a:rPr lang="en-US" dirty="0" smtClean="0"/>
              <a:t>Set alpha on the fill instead of the </a:t>
            </a:r>
            <a:r>
              <a:rPr lang="en-US" dirty="0" err="1" smtClean="0"/>
              <a:t>GraphicElement</a:t>
            </a:r>
            <a:endParaRPr lang="en-US" dirty="0" smtClean="0"/>
          </a:p>
          <a:p>
            <a:pPr lvl="2" eaLnBrk="1" hangingPunct="1">
              <a:defRPr/>
            </a:pPr>
            <a:r>
              <a:rPr lang="en-US" dirty="0" smtClean="0"/>
              <a:t>Beware of </a:t>
            </a:r>
            <a:r>
              <a:rPr lang="en-US" dirty="0" err="1" smtClean="0"/>
              <a:t>oversharing</a:t>
            </a:r>
            <a:r>
              <a:rPr lang="en-US" dirty="0" smtClean="0"/>
              <a:t> a </a:t>
            </a:r>
            <a:r>
              <a:rPr lang="en-US" dirty="0" err="1" smtClean="0"/>
              <a:t>DisplayObject</a:t>
            </a:r>
            <a:endParaRPr lang="en-US" dirty="0" smtClean="0"/>
          </a:p>
          <a:p>
            <a:pPr eaLnBrk="1" hangingPunct="1">
              <a:defRPr/>
            </a:pPr>
            <a:r>
              <a:rPr lang="en-US" dirty="0" smtClean="0"/>
              <a:t>Compiled FXG are static vector graphics</a:t>
            </a:r>
          </a:p>
          <a:p>
            <a:pPr lvl="1" eaLnBrk="1" hangingPunct="1">
              <a:defRPr/>
            </a:pPr>
            <a:r>
              <a:rPr lang="en-US" dirty="0" smtClean="0"/>
              <a:t>FXG is a subset of MXML</a:t>
            </a:r>
          </a:p>
          <a:p>
            <a:pPr lvl="1" eaLnBrk="1" hangingPunct="1">
              <a:defRPr/>
            </a:pPr>
            <a:r>
              <a:rPr lang="en-US" dirty="0" smtClean="0"/>
              <a:t>Static – no event handlers, binding, styles, layout, etc…</a:t>
            </a:r>
          </a:p>
          <a:p>
            <a:pPr lvl="1" eaLnBrk="1" hangingPunct="1">
              <a:defRPr/>
            </a:pPr>
            <a:r>
              <a:rPr lang="en-US" dirty="0" smtClean="0"/>
              <a:t>Optimized by the compiler</a:t>
            </a:r>
          </a:p>
        </p:txBody>
      </p:sp>
      <p:sp>
        <p:nvSpPr>
          <p:cNvPr id="4" name="Slide Number Placeholder 3"/>
          <p:cNvSpPr>
            <a:spLocks noGrp="1"/>
          </p:cNvSpPr>
          <p:nvPr>
            <p:ph type="sldNum" sz="quarter" idx="12"/>
          </p:nvPr>
        </p:nvSpPr>
        <p:spPr/>
        <p:txBody>
          <a:bodyPr/>
          <a:lstStyle/>
          <a:p>
            <a:pPr algn="ctr">
              <a:defRPr/>
            </a:pPr>
            <a:fld id="{9D766E4B-23E4-4051-8D41-1C80D2279297}" type="slidenum">
              <a:rPr lang="en-US" smtClean="0"/>
              <a:pPr algn="ctr">
                <a:defRPr/>
              </a:pPr>
              <a:t>15</a:t>
            </a:fld>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accel="50000" decel="5000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accel="50000" decel="5000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accel="50000" decel="5000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accel="50000" decel="5000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accel="50000" decel="5000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accel="50000" decel="50000"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accel="50000" decel="5000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accel="50000" decel="50000"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accel="50000" decel="50000" fill="hold" grpId="0"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accel="50000" decel="50000" fill="hold" grpId="0"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450"/>
            <a:ext cx="8229600" cy="1143000"/>
          </a:xfrm>
        </p:spPr>
        <p:txBody>
          <a:bodyPr>
            <a:normAutofit fontScale="90000"/>
          </a:bodyPr>
          <a:lstStyle/>
          <a:p>
            <a:pPr eaLnBrk="1" hangingPunct="1">
              <a:defRPr/>
            </a:pPr>
            <a:r>
              <a:rPr lang="en-US" b="1" dirty="0" err="1" smtClean="0"/>
              <a:t>UIComponent</a:t>
            </a:r>
            <a:r>
              <a:rPr lang="en-US" b="1" dirty="0" smtClean="0"/>
              <a:t> </a:t>
            </a:r>
            <a:r>
              <a:rPr lang="en-US" b="1" dirty="0" err="1" smtClean="0"/>
              <a:t>vs</a:t>
            </a:r>
            <a:r>
              <a:rPr lang="en-US" b="1" dirty="0" smtClean="0"/>
              <a:t> </a:t>
            </a:r>
            <a:r>
              <a:rPr lang="en-US" b="1" dirty="0" err="1" smtClean="0"/>
              <a:t>GraphicElement</a:t>
            </a:r>
            <a:r>
              <a:rPr lang="en-US" b="1" dirty="0" smtClean="0"/>
              <a:t> vs. Compiled FXG</a:t>
            </a:r>
            <a:endParaRPr lang="en-US" b="1" dirty="0"/>
          </a:p>
        </p:txBody>
      </p:sp>
      <p:sp>
        <p:nvSpPr>
          <p:cNvPr id="24" name="Content Placeholder 2"/>
          <p:cNvSpPr txBox="1">
            <a:spLocks/>
          </p:cNvSpPr>
          <p:nvPr/>
        </p:nvSpPr>
        <p:spPr bwMode="auto">
          <a:xfrm>
            <a:off x="228600" y="1246188"/>
            <a:ext cx="8686800" cy="5422900"/>
          </a:xfrm>
          <a:prstGeom prst="rect">
            <a:avLst/>
          </a:prstGeom>
          <a:noFill/>
          <a:ln w="9525">
            <a:noFill/>
            <a:miter lim="800000"/>
            <a:headEnd/>
            <a:tailEnd/>
          </a:ln>
        </p:spPr>
        <p:txBody>
          <a:bodyPr/>
          <a:lstStyle/>
          <a:p>
            <a:pPr marL="231775" indent="-231775">
              <a:spcBef>
                <a:spcPts val="1200"/>
              </a:spcBef>
              <a:buClr>
                <a:srgbClr val="8064A2"/>
              </a:buClr>
              <a:buSzPct val="70000"/>
              <a:buFont typeface="Arial" charset="0"/>
              <a:buChar char="•"/>
            </a:pPr>
            <a:r>
              <a:rPr lang="en-US" sz="2000"/>
              <a:t>Use compiled FXG when you don’t need to modify the object at runtime</a:t>
            </a:r>
          </a:p>
          <a:p>
            <a:pPr marL="231775" indent="-231775">
              <a:spcBef>
                <a:spcPts val="1200"/>
              </a:spcBef>
              <a:buClr>
                <a:srgbClr val="8064A2"/>
              </a:buClr>
              <a:buSzPct val="70000"/>
              <a:buFont typeface="Arial" charset="0"/>
              <a:buChar char="•"/>
            </a:pPr>
            <a:r>
              <a:rPr lang="en-US" sz="2000"/>
              <a:t>Use runtime GraphicElements when you don’t need interactivity</a:t>
            </a:r>
          </a:p>
          <a:p>
            <a:pPr marL="231775" indent="-231775">
              <a:spcBef>
                <a:spcPts val="1200"/>
              </a:spcBef>
              <a:buClr>
                <a:srgbClr val="8064A2"/>
              </a:buClr>
              <a:buSzPct val="70000"/>
              <a:buFont typeface="Arial" charset="0"/>
              <a:buChar char="•"/>
            </a:pPr>
            <a:r>
              <a:rPr lang="en-US" sz="2000"/>
              <a:t>Otherwise, use UIComponents</a:t>
            </a:r>
          </a:p>
        </p:txBody>
      </p:sp>
      <p:grpSp>
        <p:nvGrpSpPr>
          <p:cNvPr id="6" name="Group 5"/>
          <p:cNvGrpSpPr>
            <a:grpSpLocks/>
          </p:cNvGrpSpPr>
          <p:nvPr/>
        </p:nvGrpSpPr>
        <p:grpSpPr bwMode="auto">
          <a:xfrm>
            <a:off x="630238" y="3544888"/>
            <a:ext cx="7883525" cy="3059112"/>
            <a:chOff x="629920" y="3276600"/>
            <a:chExt cx="7884160" cy="3058300"/>
          </a:xfrm>
        </p:grpSpPr>
        <p:graphicFrame>
          <p:nvGraphicFramePr>
            <p:cNvPr id="48138" name="Object 10"/>
            <p:cNvGraphicFramePr>
              <a:graphicFrameLocks/>
            </p:cNvGraphicFramePr>
            <p:nvPr/>
          </p:nvGraphicFramePr>
          <p:xfrm>
            <a:off x="579120" y="3225800"/>
            <a:ext cx="7985760" cy="2900680"/>
          </p:xfrm>
          <a:graphic>
            <a:graphicData uri="http://schemas.openxmlformats.org/presentationml/2006/ole">
              <mc:AlternateContent xmlns:mc="http://schemas.openxmlformats.org/markup-compatibility/2006">
                <mc:Choice xmlns:v="urn:schemas-microsoft-com:vml" Requires="v">
                  <p:oleObj spid="_x0000_s48144" r:id="rId4" imgW="7986452" imgH="2901948" progId="Excel.Chart.8">
                    <p:embed/>
                  </p:oleObj>
                </mc:Choice>
                <mc:Fallback>
                  <p:oleObj r:id="rId4" imgW="7986452" imgH="2901948" progId="Excel.Chart.8">
                    <p:embed/>
                    <p:pic>
                      <p:nvPicPr>
                        <p:cNvPr id="0" name="Picture 1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120" y="3225800"/>
                          <a:ext cx="7985760" cy="29006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142" name="TextBox 4"/>
            <p:cNvSpPr txBox="1">
              <a:spLocks noChangeArrowheads="1"/>
            </p:cNvSpPr>
            <p:nvPr/>
          </p:nvSpPr>
          <p:spPr bwMode="auto">
            <a:xfrm>
              <a:off x="4114800" y="6057901"/>
              <a:ext cx="914400" cy="276999"/>
            </a:xfrm>
            <a:prstGeom prst="rect">
              <a:avLst/>
            </a:prstGeom>
            <a:noFill/>
            <a:ln w="9525">
              <a:noFill/>
              <a:miter lim="800000"/>
              <a:headEnd/>
              <a:tailEnd/>
            </a:ln>
          </p:spPr>
          <p:txBody>
            <a:bodyPr>
              <a:spAutoFit/>
            </a:bodyPr>
            <a:lstStyle/>
            <a:p>
              <a:r>
                <a:rPr lang="en-US" sz="1200"/>
                <a:t>Time (ms)</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accel="50000" decel="50000" fill="hold" grpId="0" nodeType="clickEffect">
                                  <p:stCondLst>
                                    <p:cond delay="0"/>
                                  </p:stCondLst>
                                  <p:childTnLst>
                                    <p:set>
                                      <p:cBhvr>
                                        <p:cTn id="11" dur="1" fill="hold">
                                          <p:stCondLst>
                                            <p:cond delay="0"/>
                                          </p:stCondLst>
                                        </p:cTn>
                                        <p:tgtEl>
                                          <p:spTgt spid="24">
                                            <p:txEl>
                                              <p:pRg st="0" end="0"/>
                                            </p:txEl>
                                          </p:spTgt>
                                        </p:tgtEl>
                                        <p:attrNameLst>
                                          <p:attrName>style.visibility</p:attrName>
                                        </p:attrNameLst>
                                      </p:cBhvr>
                                      <p:to>
                                        <p:strVal val="visible"/>
                                      </p:to>
                                    </p:set>
                                    <p:anim calcmode="lin" valueType="num">
                                      <p:cBhvr additive="base">
                                        <p:cTn id="12"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accel="50000" decel="50000" fill="hold" grpId="0" nodeType="clickEffect">
                                  <p:stCondLst>
                                    <p:cond delay="0"/>
                                  </p:stCondLst>
                                  <p:childTnLst>
                                    <p:set>
                                      <p:cBhvr>
                                        <p:cTn id="17" dur="1" fill="hold">
                                          <p:stCondLst>
                                            <p:cond delay="0"/>
                                          </p:stCondLst>
                                        </p:cTn>
                                        <p:tgtEl>
                                          <p:spTgt spid="24">
                                            <p:txEl>
                                              <p:pRg st="1" end="1"/>
                                            </p:txEl>
                                          </p:spTgt>
                                        </p:tgtEl>
                                        <p:attrNameLst>
                                          <p:attrName>style.visibility</p:attrName>
                                        </p:attrNameLst>
                                      </p:cBhvr>
                                      <p:to>
                                        <p:strVal val="visible"/>
                                      </p:to>
                                    </p:set>
                                    <p:anim calcmode="lin" valueType="num">
                                      <p:cBhvr additive="base">
                                        <p:cTn id="18" dur="500" fill="hold"/>
                                        <p:tgtEl>
                                          <p:spTgt spid="24">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accel="50000" decel="50000" fill="hold" grpId="0" nodeType="clickEffect">
                                  <p:stCondLst>
                                    <p:cond delay="0"/>
                                  </p:stCondLst>
                                  <p:childTnLst>
                                    <p:set>
                                      <p:cBhvr>
                                        <p:cTn id="23" dur="1" fill="hold">
                                          <p:stCondLst>
                                            <p:cond delay="0"/>
                                          </p:stCondLst>
                                        </p:cTn>
                                        <p:tgtEl>
                                          <p:spTgt spid="24">
                                            <p:txEl>
                                              <p:pRg st="2" end="2"/>
                                            </p:txEl>
                                          </p:spTgt>
                                        </p:tgtEl>
                                        <p:attrNameLst>
                                          <p:attrName>style.visibility</p:attrName>
                                        </p:attrNameLst>
                                      </p:cBhvr>
                                      <p:to>
                                        <p:strVal val="visible"/>
                                      </p:to>
                                    </p:set>
                                    <p:anim calcmode="lin" valueType="num">
                                      <p:cBhvr additive="base">
                                        <p:cTn id="24" dur="500" fill="hold"/>
                                        <p:tgtEl>
                                          <p:spTgt spid="24">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re 1"/>
          <p:cNvSpPr>
            <a:spLocks noGrp="1"/>
          </p:cNvSpPr>
          <p:nvPr>
            <p:ph type="title"/>
          </p:nvPr>
        </p:nvSpPr>
        <p:spPr>
          <a:xfrm>
            <a:off x="0" y="115888"/>
            <a:ext cx="9144000" cy="865187"/>
          </a:xfrm>
        </p:spPr>
        <p:txBody>
          <a:bodyPr/>
          <a:lstStyle/>
          <a:p>
            <a:pPr eaLnBrk="1" hangingPunct="1"/>
            <a:r>
              <a:rPr lang="fr-CA" b="1" smtClean="0"/>
              <a:t>Group Basics </a:t>
            </a:r>
          </a:p>
        </p:txBody>
      </p:sp>
      <p:sp>
        <p:nvSpPr>
          <p:cNvPr id="32770" name="Espace réservé du contenu 2"/>
          <p:cNvSpPr>
            <a:spLocks noGrp="1"/>
          </p:cNvSpPr>
          <p:nvPr>
            <p:ph idx="1"/>
          </p:nvPr>
        </p:nvSpPr>
        <p:spPr>
          <a:xfrm>
            <a:off x="250825" y="1125538"/>
            <a:ext cx="8435975" cy="5256212"/>
          </a:xfrm>
        </p:spPr>
        <p:txBody>
          <a:bodyPr/>
          <a:lstStyle/>
          <a:p>
            <a:pPr eaLnBrk="1" hangingPunct="1"/>
            <a:r>
              <a:rPr lang="fr-CA" smtClean="0"/>
              <a:t>addElement(), removeElement(), getElementIndex(), etc…</a:t>
            </a:r>
          </a:p>
          <a:p>
            <a:pPr eaLnBrk="1" hangingPunct="1"/>
            <a:r>
              <a:rPr lang="fr-CA" smtClean="0"/>
              <a:t>Same as DisplayObjectContainer, but "Element" instead of "Child"</a:t>
            </a:r>
          </a:p>
          <a:p>
            <a:pPr eaLnBrk="1" hangingPunct="1"/>
            <a:r>
              <a:rPr lang="fr-CA" smtClean="0"/>
              <a:t>Let’s take a look at ILayoutElement, IVisualElement, and IVisualElementContainer</a:t>
            </a:r>
          </a:p>
          <a:p>
            <a:pPr eaLnBrk="1" hangingPunct="1"/>
            <a:endParaRPr lang="fr-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animEffect transition="in" filter="fade">
                                      <p:cBhvr>
                                        <p:cTn id="7" dur="500"/>
                                        <p:tgtEl>
                                          <p:spTgt spid="3277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770">
                                            <p:txEl>
                                              <p:pRg st="1" end="1"/>
                                            </p:txEl>
                                          </p:spTgt>
                                        </p:tgtEl>
                                        <p:attrNameLst>
                                          <p:attrName>style.visibility</p:attrName>
                                        </p:attrNameLst>
                                      </p:cBhvr>
                                      <p:to>
                                        <p:strVal val="visible"/>
                                      </p:to>
                                    </p:set>
                                    <p:animEffect transition="in" filter="fade">
                                      <p:cBhvr>
                                        <p:cTn id="12" dur="500"/>
                                        <p:tgtEl>
                                          <p:spTgt spid="3277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770">
                                            <p:txEl>
                                              <p:pRg st="2" end="2"/>
                                            </p:txEl>
                                          </p:spTgt>
                                        </p:tgtEl>
                                        <p:attrNameLst>
                                          <p:attrName>style.visibility</p:attrName>
                                        </p:attrNameLst>
                                      </p:cBhvr>
                                      <p:to>
                                        <p:strVal val="visible"/>
                                      </p:to>
                                    </p:set>
                                    <p:animEffect transition="in" filter="fade">
                                      <p:cBhvr>
                                        <p:cTn id="17" dur="500"/>
                                        <p:tgtEl>
                                          <p:spTgt spid="3277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re 1"/>
          <p:cNvSpPr>
            <a:spLocks noGrp="1"/>
          </p:cNvSpPr>
          <p:nvPr>
            <p:ph type="title"/>
          </p:nvPr>
        </p:nvSpPr>
        <p:spPr>
          <a:xfrm>
            <a:off x="0" y="115888"/>
            <a:ext cx="9144000" cy="865187"/>
          </a:xfrm>
        </p:spPr>
        <p:txBody>
          <a:bodyPr/>
          <a:lstStyle/>
          <a:p>
            <a:pPr eaLnBrk="1" hangingPunct="1"/>
            <a:r>
              <a:rPr lang="fr-CA" b="1" smtClean="0"/>
              <a:t>The multi-faces of the DOM</a:t>
            </a:r>
          </a:p>
        </p:txBody>
      </p:sp>
      <p:sp>
        <p:nvSpPr>
          <p:cNvPr id="44034" name="Espace réservé du contenu 2"/>
          <p:cNvSpPr>
            <a:spLocks noGrp="1"/>
          </p:cNvSpPr>
          <p:nvPr>
            <p:ph idx="1"/>
          </p:nvPr>
        </p:nvSpPr>
        <p:spPr>
          <a:xfrm>
            <a:off x="250825" y="1125538"/>
            <a:ext cx="8435975" cy="5256212"/>
          </a:xfrm>
        </p:spPr>
        <p:txBody>
          <a:bodyPr/>
          <a:lstStyle/>
          <a:p>
            <a:pPr eaLnBrk="1" hangingPunct="1"/>
            <a:r>
              <a:rPr lang="fr-CA" smtClean="0"/>
              <a:t>Multiple DOMs:</a:t>
            </a:r>
          </a:p>
          <a:p>
            <a:pPr lvl="1" eaLnBrk="1" hangingPunct="1"/>
            <a:r>
              <a:rPr lang="fr-CA" smtClean="0"/>
              <a:t>Component Tree</a:t>
            </a:r>
          </a:p>
          <a:p>
            <a:pPr lvl="1" eaLnBrk="1" hangingPunct="1"/>
            <a:r>
              <a:rPr lang="fr-CA" smtClean="0"/>
              <a:t>Layout Tree</a:t>
            </a:r>
          </a:p>
          <a:p>
            <a:pPr lvl="1" eaLnBrk="1" hangingPunct="1"/>
            <a:r>
              <a:rPr lang="fr-CA" smtClean="0"/>
              <a:t>Flash Display Tree (aka DisplayList)</a:t>
            </a:r>
          </a:p>
          <a:p>
            <a:pPr eaLnBrk="1" hangingPunct="1"/>
            <a:r>
              <a:rPr lang="fr-CA" smtClean="0"/>
              <a:t>Similar to Shadow DOM in HTML</a:t>
            </a:r>
          </a:p>
          <a:p>
            <a:pPr eaLnBrk="1" hangingPunct="1"/>
            <a:endParaRPr lang="fr-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034">
                                            <p:txEl>
                                              <p:pRg st="0" end="0"/>
                                            </p:txEl>
                                          </p:spTgt>
                                        </p:tgtEl>
                                        <p:attrNameLst>
                                          <p:attrName>style.visibility</p:attrName>
                                        </p:attrNameLst>
                                      </p:cBhvr>
                                      <p:to>
                                        <p:strVal val="visible"/>
                                      </p:to>
                                    </p:set>
                                    <p:animEffect transition="in" filter="fade">
                                      <p:cBhvr>
                                        <p:cTn id="7" dur="1000"/>
                                        <p:tgtEl>
                                          <p:spTgt spid="44034">
                                            <p:txEl>
                                              <p:pRg st="0" end="0"/>
                                            </p:txEl>
                                          </p:spTgt>
                                        </p:tgtEl>
                                      </p:cBhvr>
                                    </p:animEffect>
                                    <p:anim calcmode="lin" valueType="num">
                                      <p:cBhvr>
                                        <p:cTn id="8" dur="1000" fill="hold"/>
                                        <p:tgtEl>
                                          <p:spTgt spid="4403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4034">
                                            <p:txEl>
                                              <p:pRg st="1" end="1"/>
                                            </p:txEl>
                                          </p:spTgt>
                                        </p:tgtEl>
                                        <p:attrNameLst>
                                          <p:attrName>style.visibility</p:attrName>
                                        </p:attrNameLst>
                                      </p:cBhvr>
                                      <p:to>
                                        <p:strVal val="visible"/>
                                      </p:to>
                                    </p:set>
                                    <p:animEffect transition="in" filter="fade">
                                      <p:cBhvr>
                                        <p:cTn id="12" dur="1000"/>
                                        <p:tgtEl>
                                          <p:spTgt spid="44034">
                                            <p:txEl>
                                              <p:pRg st="1" end="1"/>
                                            </p:txEl>
                                          </p:spTgt>
                                        </p:tgtEl>
                                      </p:cBhvr>
                                    </p:animEffect>
                                    <p:anim calcmode="lin" valueType="num">
                                      <p:cBhvr>
                                        <p:cTn id="13" dur="1000" fill="hold"/>
                                        <p:tgtEl>
                                          <p:spTgt spid="4403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403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4034">
                                            <p:txEl>
                                              <p:pRg st="2" end="2"/>
                                            </p:txEl>
                                          </p:spTgt>
                                        </p:tgtEl>
                                        <p:attrNameLst>
                                          <p:attrName>style.visibility</p:attrName>
                                        </p:attrNameLst>
                                      </p:cBhvr>
                                      <p:to>
                                        <p:strVal val="visible"/>
                                      </p:to>
                                    </p:set>
                                    <p:animEffect transition="in" filter="fade">
                                      <p:cBhvr>
                                        <p:cTn id="17" dur="1000"/>
                                        <p:tgtEl>
                                          <p:spTgt spid="44034">
                                            <p:txEl>
                                              <p:pRg st="2" end="2"/>
                                            </p:txEl>
                                          </p:spTgt>
                                        </p:tgtEl>
                                      </p:cBhvr>
                                    </p:animEffect>
                                    <p:anim calcmode="lin" valueType="num">
                                      <p:cBhvr>
                                        <p:cTn id="18" dur="1000" fill="hold"/>
                                        <p:tgtEl>
                                          <p:spTgt spid="4403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403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4034">
                                            <p:txEl>
                                              <p:pRg st="3" end="3"/>
                                            </p:txEl>
                                          </p:spTgt>
                                        </p:tgtEl>
                                        <p:attrNameLst>
                                          <p:attrName>style.visibility</p:attrName>
                                        </p:attrNameLst>
                                      </p:cBhvr>
                                      <p:to>
                                        <p:strVal val="visible"/>
                                      </p:to>
                                    </p:set>
                                    <p:animEffect transition="in" filter="fade">
                                      <p:cBhvr>
                                        <p:cTn id="22" dur="1000"/>
                                        <p:tgtEl>
                                          <p:spTgt spid="44034">
                                            <p:txEl>
                                              <p:pRg st="3" end="3"/>
                                            </p:txEl>
                                          </p:spTgt>
                                        </p:tgtEl>
                                      </p:cBhvr>
                                    </p:animEffect>
                                    <p:anim calcmode="lin" valueType="num">
                                      <p:cBhvr>
                                        <p:cTn id="23" dur="1000" fill="hold"/>
                                        <p:tgtEl>
                                          <p:spTgt spid="4403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403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44034">
                                            <p:txEl>
                                              <p:pRg st="4" end="4"/>
                                            </p:txEl>
                                          </p:spTgt>
                                        </p:tgtEl>
                                        <p:attrNameLst>
                                          <p:attrName>style.visibility</p:attrName>
                                        </p:attrNameLst>
                                      </p:cBhvr>
                                      <p:to>
                                        <p:strVal val="visible"/>
                                      </p:to>
                                    </p:set>
                                    <p:animEffect transition="in" filter="fade">
                                      <p:cBhvr>
                                        <p:cTn id="29" dur="1000"/>
                                        <p:tgtEl>
                                          <p:spTgt spid="44034">
                                            <p:txEl>
                                              <p:pRg st="4" end="4"/>
                                            </p:txEl>
                                          </p:spTgt>
                                        </p:tgtEl>
                                      </p:cBhvr>
                                    </p:animEffect>
                                    <p:anim calcmode="lin" valueType="num">
                                      <p:cBhvr>
                                        <p:cTn id="30" dur="1000" fill="hold"/>
                                        <p:tgtEl>
                                          <p:spTgt spid="44034">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4403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re 1"/>
          <p:cNvSpPr>
            <a:spLocks noGrp="1"/>
          </p:cNvSpPr>
          <p:nvPr>
            <p:ph type="title" idx="4294967295"/>
          </p:nvPr>
        </p:nvSpPr>
        <p:spPr>
          <a:xfrm>
            <a:off x="0" y="115888"/>
            <a:ext cx="9144000" cy="865187"/>
          </a:xfrm>
        </p:spPr>
        <p:txBody>
          <a:bodyPr/>
          <a:lstStyle/>
          <a:p>
            <a:pPr eaLnBrk="1" hangingPunct="1"/>
            <a:r>
              <a:rPr lang="fr-CA" b="1" smtClean="0"/>
              <a:t>The multi-faces of the DOM</a:t>
            </a:r>
          </a:p>
        </p:txBody>
      </p:sp>
      <p:grpSp>
        <p:nvGrpSpPr>
          <p:cNvPr id="45058" name="Group 72"/>
          <p:cNvGrpSpPr>
            <a:grpSpLocks/>
          </p:cNvGrpSpPr>
          <p:nvPr/>
        </p:nvGrpSpPr>
        <p:grpSpPr bwMode="auto">
          <a:xfrm>
            <a:off x="2981325" y="1114425"/>
            <a:ext cx="2401888" cy="911225"/>
            <a:chOff x="1878" y="702"/>
            <a:chExt cx="1513" cy="574"/>
          </a:xfrm>
        </p:grpSpPr>
        <p:sp>
          <p:nvSpPr>
            <p:cNvPr id="56344" name="Rectangle 69"/>
            <p:cNvSpPr>
              <a:spLocks noChangeArrowheads="1"/>
            </p:cNvSpPr>
            <p:nvPr/>
          </p:nvSpPr>
          <p:spPr bwMode="auto">
            <a:xfrm>
              <a:off x="1878" y="702"/>
              <a:ext cx="1513" cy="574"/>
            </a:xfrm>
            <a:prstGeom prst="rect">
              <a:avLst/>
            </a:prstGeom>
            <a:solidFill>
              <a:schemeClr val="bg1"/>
            </a:solidFill>
            <a:ln w="25400" algn="ctr">
              <a:solidFill>
                <a:schemeClr val="tx1"/>
              </a:solidFill>
              <a:miter lim="800000"/>
              <a:headEnd/>
              <a:tailEnd/>
            </a:ln>
          </p:spPr>
          <p:txBody>
            <a:bodyPr/>
            <a:lstStyle/>
            <a:p>
              <a:pPr algn="ctr"/>
              <a:r>
                <a:rPr lang="en-US" sz="2000" b="1">
                  <a:latin typeface="Calibri" pitchFamily="34" charset="0"/>
                </a:rPr>
                <a:t>Markup</a:t>
              </a:r>
              <a:endParaRPr lang="en-GB" sz="2000" b="1">
                <a:latin typeface="Calibri" pitchFamily="34" charset="0"/>
              </a:endParaRPr>
            </a:p>
          </p:txBody>
        </p:sp>
        <p:sp>
          <p:nvSpPr>
            <p:cNvPr id="56345" name="Text Box 4"/>
            <p:cNvSpPr txBox="1">
              <a:spLocks noChangeArrowheads="1"/>
            </p:cNvSpPr>
            <p:nvPr/>
          </p:nvSpPr>
          <p:spPr bwMode="auto">
            <a:xfrm>
              <a:off x="2018" y="1026"/>
              <a:ext cx="1268" cy="250"/>
            </a:xfrm>
            <a:prstGeom prst="rect">
              <a:avLst/>
            </a:prstGeom>
            <a:noFill/>
            <a:ln w="9525">
              <a:noFill/>
              <a:miter lim="800000"/>
              <a:headEnd/>
              <a:tailEnd/>
            </a:ln>
          </p:spPr>
          <p:txBody>
            <a:bodyPr wrap="none">
              <a:spAutoFit/>
            </a:bodyPr>
            <a:lstStyle/>
            <a:p>
              <a:r>
                <a:rPr lang="en-US" sz="2000">
                  <a:latin typeface="Courier New" pitchFamily="49" charset="0"/>
                </a:rPr>
                <a:t>&lt;s:Button /&gt;</a:t>
              </a:r>
              <a:endParaRPr lang="en-GB" sz="2000">
                <a:latin typeface="Courier New" pitchFamily="49" charset="0"/>
              </a:endParaRPr>
            </a:p>
          </p:txBody>
        </p:sp>
      </p:grpSp>
      <p:grpSp>
        <p:nvGrpSpPr>
          <p:cNvPr id="45059" name="Group 73"/>
          <p:cNvGrpSpPr>
            <a:grpSpLocks/>
          </p:cNvGrpSpPr>
          <p:nvPr/>
        </p:nvGrpSpPr>
        <p:grpSpPr bwMode="auto">
          <a:xfrm>
            <a:off x="61913" y="2276475"/>
            <a:ext cx="2133600" cy="1350963"/>
            <a:chOff x="39" y="1434"/>
            <a:chExt cx="1344" cy="851"/>
          </a:xfrm>
        </p:grpSpPr>
        <p:sp>
          <p:nvSpPr>
            <p:cNvPr id="56342" name="Rectangle 69"/>
            <p:cNvSpPr>
              <a:spLocks noChangeArrowheads="1"/>
            </p:cNvSpPr>
            <p:nvPr/>
          </p:nvSpPr>
          <p:spPr bwMode="auto">
            <a:xfrm>
              <a:off x="39" y="1434"/>
              <a:ext cx="1344" cy="851"/>
            </a:xfrm>
            <a:prstGeom prst="rect">
              <a:avLst/>
            </a:prstGeom>
            <a:solidFill>
              <a:schemeClr val="bg1"/>
            </a:solidFill>
            <a:ln w="25400" algn="ctr">
              <a:solidFill>
                <a:schemeClr val="tx1"/>
              </a:solidFill>
              <a:miter lim="800000"/>
              <a:headEnd/>
              <a:tailEnd/>
            </a:ln>
          </p:spPr>
          <p:txBody>
            <a:bodyPr/>
            <a:lstStyle/>
            <a:p>
              <a:pPr algn="ctr"/>
              <a:r>
                <a:rPr lang="en-US" sz="2000" b="1">
                  <a:latin typeface="Calibri" pitchFamily="34" charset="0"/>
                </a:rPr>
                <a:t>Component Tree</a:t>
              </a:r>
              <a:endParaRPr lang="en-GB" sz="2000" b="1">
                <a:latin typeface="Calibri" pitchFamily="34" charset="0"/>
              </a:endParaRPr>
            </a:p>
          </p:txBody>
        </p:sp>
        <p:sp>
          <p:nvSpPr>
            <p:cNvPr id="13" name="Rectangle 12"/>
            <p:cNvSpPr/>
            <p:nvPr/>
          </p:nvSpPr>
          <p:spPr>
            <a:xfrm>
              <a:off x="295" y="1816"/>
              <a:ext cx="725" cy="34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2000" b="1">
                  <a:solidFill>
                    <a:srgbClr val="FFFFFF"/>
                  </a:solidFill>
                  <a:cs typeface="Arial" charset="0"/>
                </a:rPr>
                <a:t>Button</a:t>
              </a:r>
              <a:endParaRPr lang="en-GB" sz="2000" b="1">
                <a:solidFill>
                  <a:srgbClr val="FFFFFF"/>
                </a:solidFill>
                <a:cs typeface="Arial" charset="0"/>
              </a:endParaRPr>
            </a:p>
          </p:txBody>
        </p:sp>
      </p:grpSp>
      <p:grpSp>
        <p:nvGrpSpPr>
          <p:cNvPr id="45060" name="Group 74"/>
          <p:cNvGrpSpPr>
            <a:grpSpLocks/>
          </p:cNvGrpSpPr>
          <p:nvPr/>
        </p:nvGrpSpPr>
        <p:grpSpPr bwMode="auto">
          <a:xfrm>
            <a:off x="2309813" y="2276475"/>
            <a:ext cx="3108325" cy="3382963"/>
            <a:chOff x="1455" y="1434"/>
            <a:chExt cx="1958" cy="2131"/>
          </a:xfrm>
        </p:grpSpPr>
        <p:sp>
          <p:nvSpPr>
            <p:cNvPr id="56332" name="Rectangle 69"/>
            <p:cNvSpPr>
              <a:spLocks noChangeArrowheads="1"/>
            </p:cNvSpPr>
            <p:nvPr/>
          </p:nvSpPr>
          <p:spPr bwMode="auto">
            <a:xfrm>
              <a:off x="1455" y="1434"/>
              <a:ext cx="1958" cy="2131"/>
            </a:xfrm>
            <a:prstGeom prst="rect">
              <a:avLst/>
            </a:prstGeom>
            <a:solidFill>
              <a:schemeClr val="bg1"/>
            </a:solidFill>
            <a:ln w="25400" algn="ctr">
              <a:solidFill>
                <a:schemeClr val="tx1"/>
              </a:solidFill>
              <a:miter lim="800000"/>
              <a:headEnd/>
              <a:tailEnd/>
            </a:ln>
          </p:spPr>
          <p:txBody>
            <a:bodyPr/>
            <a:lstStyle/>
            <a:p>
              <a:pPr algn="ctr"/>
              <a:r>
                <a:rPr lang="en-US" sz="2000" b="1">
                  <a:latin typeface="Calibri" pitchFamily="34" charset="0"/>
                </a:rPr>
                <a:t>Layout Tree</a:t>
              </a:r>
              <a:endParaRPr lang="en-GB" sz="2000" b="1">
                <a:latin typeface="Calibri" pitchFamily="34" charset="0"/>
              </a:endParaRPr>
            </a:p>
          </p:txBody>
        </p:sp>
        <p:sp>
          <p:nvSpPr>
            <p:cNvPr id="71" name="Rectangle 70"/>
            <p:cNvSpPr/>
            <p:nvPr/>
          </p:nvSpPr>
          <p:spPr>
            <a:xfrm>
              <a:off x="2109" y="1816"/>
              <a:ext cx="725" cy="3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a:solidFill>
                    <a:srgbClr val="FFFFFF"/>
                  </a:solidFill>
                  <a:cs typeface="Arial" charset="0"/>
                </a:rPr>
                <a:t>Button</a:t>
              </a:r>
              <a:endParaRPr lang="en-GB" sz="2000" b="1">
                <a:solidFill>
                  <a:srgbClr val="FFFFFF"/>
                </a:solidFill>
                <a:cs typeface="Arial" charset="0"/>
              </a:endParaRPr>
            </a:p>
          </p:txBody>
        </p:sp>
        <p:sp>
          <p:nvSpPr>
            <p:cNvPr id="5" name="Rectangle 70"/>
            <p:cNvSpPr/>
            <p:nvPr/>
          </p:nvSpPr>
          <p:spPr>
            <a:xfrm>
              <a:off x="2018" y="2387"/>
              <a:ext cx="906" cy="3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a:solidFill>
                    <a:srgbClr val="FFFFFF"/>
                  </a:solidFill>
                  <a:cs typeface="Arial" charset="0"/>
                </a:rPr>
                <a:t>ButtonSkin</a:t>
              </a:r>
              <a:endParaRPr lang="en-GB" sz="2000" b="1">
                <a:solidFill>
                  <a:srgbClr val="FFFFFF"/>
                </a:solidFill>
                <a:cs typeface="Arial" charset="0"/>
              </a:endParaRPr>
            </a:p>
          </p:txBody>
        </p:sp>
        <p:sp>
          <p:nvSpPr>
            <p:cNvPr id="6" name="Rectangle 70"/>
            <p:cNvSpPr/>
            <p:nvPr/>
          </p:nvSpPr>
          <p:spPr>
            <a:xfrm>
              <a:off x="1519" y="3001"/>
              <a:ext cx="559" cy="3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a:solidFill>
                    <a:srgbClr val="FFFFFF"/>
                  </a:solidFill>
                  <a:cs typeface="Arial" charset="0"/>
                </a:rPr>
                <a:t>Rect</a:t>
              </a:r>
              <a:endParaRPr lang="en-GB" sz="2000" b="1">
                <a:solidFill>
                  <a:srgbClr val="FFFFFF"/>
                </a:solidFill>
                <a:cs typeface="Arial" charset="0"/>
              </a:endParaRPr>
            </a:p>
          </p:txBody>
        </p:sp>
        <p:sp>
          <p:nvSpPr>
            <p:cNvPr id="7" name="Rectangle 70"/>
            <p:cNvSpPr/>
            <p:nvPr/>
          </p:nvSpPr>
          <p:spPr>
            <a:xfrm>
              <a:off x="2154" y="3002"/>
              <a:ext cx="559" cy="3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a:solidFill>
                    <a:srgbClr val="FFFFFF"/>
                  </a:solidFill>
                  <a:cs typeface="Arial" charset="0"/>
                </a:rPr>
                <a:t>Rect</a:t>
              </a:r>
              <a:endParaRPr lang="en-GB" sz="2000" b="1">
                <a:solidFill>
                  <a:srgbClr val="FFFFFF"/>
                </a:solidFill>
                <a:cs typeface="Arial" charset="0"/>
              </a:endParaRPr>
            </a:p>
          </p:txBody>
        </p:sp>
        <p:sp>
          <p:nvSpPr>
            <p:cNvPr id="8" name="Rectangle 70"/>
            <p:cNvSpPr/>
            <p:nvPr/>
          </p:nvSpPr>
          <p:spPr>
            <a:xfrm>
              <a:off x="2789" y="3001"/>
              <a:ext cx="559" cy="3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a:solidFill>
                    <a:srgbClr val="FFFFFF"/>
                  </a:solidFill>
                  <a:cs typeface="Arial" charset="0"/>
                </a:rPr>
                <a:t>Label</a:t>
              </a:r>
              <a:endParaRPr lang="en-GB" sz="2000" b="1">
                <a:solidFill>
                  <a:srgbClr val="FFFFFF"/>
                </a:solidFill>
                <a:cs typeface="Arial" charset="0"/>
              </a:endParaRPr>
            </a:p>
          </p:txBody>
        </p:sp>
        <p:sp>
          <p:nvSpPr>
            <p:cNvPr id="56338" name="Line 54"/>
            <p:cNvSpPr>
              <a:spLocks noChangeShapeType="1"/>
            </p:cNvSpPr>
            <p:nvPr/>
          </p:nvSpPr>
          <p:spPr bwMode="auto">
            <a:xfrm flipV="1">
              <a:off x="2471" y="2160"/>
              <a:ext cx="0" cy="227"/>
            </a:xfrm>
            <a:prstGeom prst="line">
              <a:avLst/>
            </a:prstGeom>
            <a:noFill/>
            <a:ln w="38100">
              <a:solidFill>
                <a:schemeClr val="tx2"/>
              </a:solidFill>
              <a:round/>
              <a:headEnd type="triangle" w="med" len="med"/>
              <a:tailEnd type="triangle" w="med" len="med"/>
            </a:ln>
          </p:spPr>
          <p:txBody>
            <a:bodyPr/>
            <a:lstStyle/>
            <a:p>
              <a:endParaRPr lang="en-US"/>
            </a:p>
          </p:txBody>
        </p:sp>
        <p:sp>
          <p:nvSpPr>
            <p:cNvPr id="56339" name="Line 55"/>
            <p:cNvSpPr>
              <a:spLocks noChangeShapeType="1"/>
            </p:cNvSpPr>
            <p:nvPr/>
          </p:nvSpPr>
          <p:spPr bwMode="auto">
            <a:xfrm flipV="1">
              <a:off x="1842" y="2731"/>
              <a:ext cx="629" cy="269"/>
            </a:xfrm>
            <a:prstGeom prst="line">
              <a:avLst/>
            </a:prstGeom>
            <a:noFill/>
            <a:ln w="38100">
              <a:solidFill>
                <a:schemeClr val="tx2"/>
              </a:solidFill>
              <a:round/>
              <a:headEnd type="triangle" w="med" len="med"/>
              <a:tailEnd type="triangle" w="med" len="med"/>
            </a:ln>
          </p:spPr>
          <p:txBody>
            <a:bodyPr/>
            <a:lstStyle/>
            <a:p>
              <a:endParaRPr lang="en-US"/>
            </a:p>
          </p:txBody>
        </p:sp>
        <p:sp>
          <p:nvSpPr>
            <p:cNvPr id="56340" name="Line 56"/>
            <p:cNvSpPr>
              <a:spLocks noChangeShapeType="1"/>
            </p:cNvSpPr>
            <p:nvPr/>
          </p:nvSpPr>
          <p:spPr bwMode="auto">
            <a:xfrm flipV="1">
              <a:off x="2471" y="2731"/>
              <a:ext cx="0" cy="270"/>
            </a:xfrm>
            <a:prstGeom prst="line">
              <a:avLst/>
            </a:prstGeom>
            <a:noFill/>
            <a:ln w="38100">
              <a:solidFill>
                <a:schemeClr val="tx2"/>
              </a:solidFill>
              <a:round/>
              <a:headEnd type="triangle" w="med" len="med"/>
              <a:tailEnd type="triangle" w="med" len="med"/>
            </a:ln>
          </p:spPr>
          <p:txBody>
            <a:bodyPr/>
            <a:lstStyle/>
            <a:p>
              <a:endParaRPr lang="en-US"/>
            </a:p>
          </p:txBody>
        </p:sp>
        <p:sp>
          <p:nvSpPr>
            <p:cNvPr id="56341" name="Line 57"/>
            <p:cNvSpPr>
              <a:spLocks noChangeShapeType="1"/>
            </p:cNvSpPr>
            <p:nvPr/>
          </p:nvSpPr>
          <p:spPr bwMode="auto">
            <a:xfrm flipH="1" flipV="1">
              <a:off x="2471" y="2731"/>
              <a:ext cx="636" cy="269"/>
            </a:xfrm>
            <a:prstGeom prst="line">
              <a:avLst/>
            </a:prstGeom>
            <a:noFill/>
            <a:ln w="38100">
              <a:solidFill>
                <a:schemeClr val="tx2"/>
              </a:solidFill>
              <a:round/>
              <a:headEnd type="triangle" w="med" len="med"/>
              <a:tailEnd type="triangle" w="med" len="med"/>
            </a:ln>
          </p:spPr>
          <p:txBody>
            <a:bodyPr/>
            <a:lstStyle/>
            <a:p>
              <a:endParaRPr lang="en-US"/>
            </a:p>
          </p:txBody>
        </p:sp>
      </p:grpSp>
      <p:grpSp>
        <p:nvGrpSpPr>
          <p:cNvPr id="45061" name="Group 75"/>
          <p:cNvGrpSpPr>
            <a:grpSpLocks/>
          </p:cNvGrpSpPr>
          <p:nvPr/>
        </p:nvGrpSpPr>
        <p:grpSpPr bwMode="auto">
          <a:xfrm>
            <a:off x="5629275" y="2276475"/>
            <a:ext cx="3406775" cy="3468688"/>
            <a:chOff x="3546" y="1434"/>
            <a:chExt cx="2146" cy="2185"/>
          </a:xfrm>
        </p:grpSpPr>
        <p:sp>
          <p:nvSpPr>
            <p:cNvPr id="56326" name="Rectangle 69"/>
            <p:cNvSpPr>
              <a:spLocks noChangeArrowheads="1"/>
            </p:cNvSpPr>
            <p:nvPr/>
          </p:nvSpPr>
          <p:spPr bwMode="auto">
            <a:xfrm>
              <a:off x="3546" y="1434"/>
              <a:ext cx="2146" cy="2185"/>
            </a:xfrm>
            <a:prstGeom prst="rect">
              <a:avLst/>
            </a:prstGeom>
            <a:solidFill>
              <a:schemeClr val="bg1"/>
            </a:solidFill>
            <a:ln w="25400" algn="ctr">
              <a:solidFill>
                <a:schemeClr val="tx1"/>
              </a:solidFill>
              <a:miter lim="800000"/>
              <a:headEnd/>
              <a:tailEnd/>
            </a:ln>
          </p:spPr>
          <p:txBody>
            <a:bodyPr/>
            <a:lstStyle/>
            <a:p>
              <a:pPr algn="ctr"/>
              <a:r>
                <a:rPr lang="en-US" sz="2000" b="1">
                  <a:latin typeface="Calibri" pitchFamily="34" charset="0"/>
                </a:rPr>
                <a:t>Flash DisplayList</a:t>
              </a:r>
              <a:endParaRPr lang="en-GB" sz="2000" b="1">
                <a:latin typeface="Calibri" pitchFamily="34" charset="0"/>
              </a:endParaRPr>
            </a:p>
          </p:txBody>
        </p:sp>
        <p:sp>
          <p:nvSpPr>
            <p:cNvPr id="72" name="Rectangle 71"/>
            <p:cNvSpPr/>
            <p:nvPr/>
          </p:nvSpPr>
          <p:spPr>
            <a:xfrm>
              <a:off x="4150" y="2387"/>
              <a:ext cx="906" cy="3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2000" b="1">
                  <a:solidFill>
                    <a:srgbClr val="FFFFFF"/>
                  </a:solidFill>
                  <a:cs typeface="Arial" charset="0"/>
                </a:rPr>
                <a:t>ButtonSkin</a:t>
              </a:r>
              <a:endParaRPr lang="en-GB" sz="2000" b="1">
                <a:solidFill>
                  <a:srgbClr val="FFFFFF"/>
                </a:solidFill>
                <a:cs typeface="Arial" charset="0"/>
              </a:endParaRPr>
            </a:p>
          </p:txBody>
        </p:sp>
        <p:sp>
          <p:nvSpPr>
            <p:cNvPr id="9" name="Rectangle 71"/>
            <p:cNvSpPr/>
            <p:nvPr/>
          </p:nvSpPr>
          <p:spPr>
            <a:xfrm>
              <a:off x="4323" y="3002"/>
              <a:ext cx="559" cy="3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2000" b="1">
                  <a:solidFill>
                    <a:srgbClr val="FFFFFF"/>
                  </a:solidFill>
                  <a:cs typeface="Arial" charset="0"/>
                </a:rPr>
                <a:t>Label</a:t>
              </a:r>
              <a:endParaRPr lang="en-GB" sz="2000" b="1">
                <a:solidFill>
                  <a:srgbClr val="FFFFFF"/>
                </a:solidFill>
                <a:cs typeface="Arial" charset="0"/>
              </a:endParaRPr>
            </a:p>
          </p:txBody>
        </p:sp>
        <p:sp>
          <p:nvSpPr>
            <p:cNvPr id="10" name="Rectangle 71"/>
            <p:cNvSpPr/>
            <p:nvPr/>
          </p:nvSpPr>
          <p:spPr>
            <a:xfrm>
              <a:off x="4241" y="1815"/>
              <a:ext cx="725" cy="3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2000" b="1">
                  <a:solidFill>
                    <a:srgbClr val="FFFFFF"/>
                  </a:solidFill>
                  <a:cs typeface="Arial" charset="0"/>
                </a:rPr>
                <a:t>Button</a:t>
              </a:r>
              <a:endParaRPr lang="en-GB" sz="2000" b="1">
                <a:solidFill>
                  <a:srgbClr val="FFFFFF"/>
                </a:solidFill>
                <a:cs typeface="Arial" charset="0"/>
              </a:endParaRPr>
            </a:p>
          </p:txBody>
        </p:sp>
        <p:sp>
          <p:nvSpPr>
            <p:cNvPr id="56330" name="Line 66"/>
            <p:cNvSpPr>
              <a:spLocks noChangeShapeType="1"/>
            </p:cNvSpPr>
            <p:nvPr/>
          </p:nvSpPr>
          <p:spPr bwMode="auto">
            <a:xfrm flipV="1">
              <a:off x="4603" y="2159"/>
              <a:ext cx="0" cy="227"/>
            </a:xfrm>
            <a:prstGeom prst="line">
              <a:avLst/>
            </a:prstGeom>
            <a:noFill/>
            <a:ln w="38100">
              <a:solidFill>
                <a:srgbClr val="99CC00"/>
              </a:solidFill>
              <a:round/>
              <a:headEnd type="triangle" w="med" len="med"/>
              <a:tailEnd type="triangle" w="med" len="med"/>
            </a:ln>
          </p:spPr>
          <p:txBody>
            <a:bodyPr/>
            <a:lstStyle/>
            <a:p>
              <a:endParaRPr lang="en-US"/>
            </a:p>
          </p:txBody>
        </p:sp>
        <p:sp>
          <p:nvSpPr>
            <p:cNvPr id="56331" name="Line 69"/>
            <p:cNvSpPr>
              <a:spLocks noChangeShapeType="1"/>
            </p:cNvSpPr>
            <p:nvPr/>
          </p:nvSpPr>
          <p:spPr bwMode="auto">
            <a:xfrm flipH="1" flipV="1">
              <a:off x="4603" y="2730"/>
              <a:ext cx="0" cy="270"/>
            </a:xfrm>
            <a:prstGeom prst="line">
              <a:avLst/>
            </a:prstGeom>
            <a:noFill/>
            <a:ln w="38100">
              <a:solidFill>
                <a:srgbClr val="99CC00"/>
              </a:solidFill>
              <a:round/>
              <a:headEnd type="triangle" w="med" len="med"/>
              <a:tailEnd type="triangle" w="med" len="me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fade">
                                      <p:cBhvr>
                                        <p:cTn id="7" dur="500"/>
                                        <p:tgtEl>
                                          <p:spTgt spid="450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059"/>
                                        </p:tgtEl>
                                        <p:attrNameLst>
                                          <p:attrName>style.visibility</p:attrName>
                                        </p:attrNameLst>
                                      </p:cBhvr>
                                      <p:to>
                                        <p:strVal val="visible"/>
                                      </p:to>
                                    </p:set>
                                    <p:animEffect transition="in" filter="fade">
                                      <p:cBhvr>
                                        <p:cTn id="12" dur="500"/>
                                        <p:tgtEl>
                                          <p:spTgt spid="4505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060"/>
                                        </p:tgtEl>
                                        <p:attrNameLst>
                                          <p:attrName>style.visibility</p:attrName>
                                        </p:attrNameLst>
                                      </p:cBhvr>
                                      <p:to>
                                        <p:strVal val="visible"/>
                                      </p:to>
                                    </p:set>
                                    <p:animEffect transition="in" filter="fade">
                                      <p:cBhvr>
                                        <p:cTn id="17" dur="500"/>
                                        <p:tgtEl>
                                          <p:spTgt spid="4506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061"/>
                                        </p:tgtEl>
                                        <p:attrNameLst>
                                          <p:attrName>style.visibility</p:attrName>
                                        </p:attrNameLst>
                                      </p:cBhvr>
                                      <p:to>
                                        <p:strVal val="visible"/>
                                      </p:to>
                                    </p:set>
                                    <p:animEffect transition="in" filter="fade">
                                      <p:cBhvr>
                                        <p:cTn id="22" dur="500"/>
                                        <p:tgtEl>
                                          <p:spTgt spid="45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re 1"/>
          <p:cNvSpPr>
            <a:spLocks noGrp="1"/>
          </p:cNvSpPr>
          <p:nvPr>
            <p:ph type="title"/>
          </p:nvPr>
        </p:nvSpPr>
        <p:spPr>
          <a:xfrm>
            <a:off x="0" y="115888"/>
            <a:ext cx="9144000" cy="865187"/>
          </a:xfrm>
        </p:spPr>
        <p:txBody>
          <a:bodyPr/>
          <a:lstStyle/>
          <a:p>
            <a:pPr eaLnBrk="1" hangingPunct="1"/>
            <a:r>
              <a:rPr lang="fr-CA" b="1" smtClean="0"/>
              <a:t>Spark Architecture</a:t>
            </a:r>
          </a:p>
        </p:txBody>
      </p:sp>
      <p:pic>
        <p:nvPicPr>
          <p:cNvPr id="29698" name="Content Placeholder 5" descr="Screen shot 2010-10-23 at 4.31.14 PM.png"/>
          <p:cNvPicPr>
            <a:picLocks noGrp="1" noChangeAspect="1"/>
          </p:cNvPicPr>
          <p:nvPr>
            <p:ph idx="1"/>
          </p:nvPr>
        </p:nvPicPr>
        <p:blipFill>
          <a:blip r:embed="rId2"/>
          <a:srcRect t="-4015" b="-4015"/>
          <a:stretch>
            <a:fillRect/>
          </a:stretch>
        </p:blipFill>
        <p:spPr>
          <a:xfrm>
            <a:off x="58738" y="1169988"/>
            <a:ext cx="8977312" cy="5354637"/>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re 1"/>
          <p:cNvSpPr>
            <a:spLocks noGrp="1"/>
          </p:cNvSpPr>
          <p:nvPr>
            <p:ph type="title"/>
          </p:nvPr>
        </p:nvSpPr>
        <p:spPr>
          <a:xfrm>
            <a:off x="0" y="115888"/>
            <a:ext cx="9144000" cy="865187"/>
          </a:xfrm>
        </p:spPr>
        <p:txBody>
          <a:bodyPr/>
          <a:lstStyle/>
          <a:p>
            <a:pPr eaLnBrk="1" hangingPunct="1"/>
            <a:r>
              <a:rPr lang="fr-CA" b="1" smtClean="0"/>
              <a:t>The multi-faces of the DOM</a:t>
            </a:r>
          </a:p>
        </p:txBody>
      </p:sp>
      <p:sp>
        <p:nvSpPr>
          <p:cNvPr id="44034" name="Espace réservé du contenu 2"/>
          <p:cNvSpPr>
            <a:spLocks noGrp="1"/>
          </p:cNvSpPr>
          <p:nvPr>
            <p:ph idx="1"/>
          </p:nvPr>
        </p:nvSpPr>
        <p:spPr>
          <a:xfrm>
            <a:off x="250825" y="1125538"/>
            <a:ext cx="8435975" cy="5256212"/>
          </a:xfrm>
        </p:spPr>
        <p:txBody>
          <a:bodyPr/>
          <a:lstStyle/>
          <a:p>
            <a:pPr eaLnBrk="1" hangingPunct="1"/>
            <a:r>
              <a:rPr lang="fr-CA" smtClean="0"/>
              <a:t>MX Container lied to you</a:t>
            </a:r>
          </a:p>
          <a:p>
            <a:pPr lvl="1" eaLnBrk="1" hangingPunct="1"/>
            <a:r>
              <a:rPr lang="fr-CA" smtClean="0"/>
              <a:t>rawChildren</a:t>
            </a:r>
          </a:p>
          <a:p>
            <a:pPr lvl="1" eaLnBrk="1" hangingPunct="1"/>
            <a:r>
              <a:rPr lang="fr-CA" smtClean="0"/>
              <a:t>contentPane</a:t>
            </a:r>
          </a:p>
          <a:p>
            <a:pPr eaLnBrk="1" hangingPunct="1"/>
            <a:r>
              <a:rPr lang="fr-CA" smtClean="0"/>
              <a:t>Spark will tell you the truth.  Unfortunately, it can be confusing.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034">
                                            <p:txEl>
                                              <p:pRg st="0" end="0"/>
                                            </p:txEl>
                                          </p:spTgt>
                                        </p:tgtEl>
                                        <p:attrNameLst>
                                          <p:attrName>style.visibility</p:attrName>
                                        </p:attrNameLst>
                                      </p:cBhvr>
                                      <p:to>
                                        <p:strVal val="visible"/>
                                      </p:to>
                                    </p:set>
                                    <p:animEffect transition="in" filter="fade">
                                      <p:cBhvr>
                                        <p:cTn id="7" dur="1000"/>
                                        <p:tgtEl>
                                          <p:spTgt spid="44034">
                                            <p:txEl>
                                              <p:pRg st="0" end="0"/>
                                            </p:txEl>
                                          </p:spTgt>
                                        </p:tgtEl>
                                      </p:cBhvr>
                                    </p:animEffect>
                                    <p:anim calcmode="lin" valueType="num">
                                      <p:cBhvr>
                                        <p:cTn id="8" dur="1000" fill="hold"/>
                                        <p:tgtEl>
                                          <p:spTgt spid="4403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4034">
                                            <p:txEl>
                                              <p:pRg st="1" end="1"/>
                                            </p:txEl>
                                          </p:spTgt>
                                        </p:tgtEl>
                                        <p:attrNameLst>
                                          <p:attrName>style.visibility</p:attrName>
                                        </p:attrNameLst>
                                      </p:cBhvr>
                                      <p:to>
                                        <p:strVal val="visible"/>
                                      </p:to>
                                    </p:set>
                                    <p:animEffect transition="in" filter="fade">
                                      <p:cBhvr>
                                        <p:cTn id="12" dur="1000"/>
                                        <p:tgtEl>
                                          <p:spTgt spid="44034">
                                            <p:txEl>
                                              <p:pRg st="1" end="1"/>
                                            </p:txEl>
                                          </p:spTgt>
                                        </p:tgtEl>
                                      </p:cBhvr>
                                    </p:animEffect>
                                    <p:anim calcmode="lin" valueType="num">
                                      <p:cBhvr>
                                        <p:cTn id="13" dur="1000" fill="hold"/>
                                        <p:tgtEl>
                                          <p:spTgt spid="4403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403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4034">
                                            <p:txEl>
                                              <p:pRg st="2" end="2"/>
                                            </p:txEl>
                                          </p:spTgt>
                                        </p:tgtEl>
                                        <p:attrNameLst>
                                          <p:attrName>style.visibility</p:attrName>
                                        </p:attrNameLst>
                                      </p:cBhvr>
                                      <p:to>
                                        <p:strVal val="visible"/>
                                      </p:to>
                                    </p:set>
                                    <p:animEffect transition="in" filter="fade">
                                      <p:cBhvr>
                                        <p:cTn id="17" dur="1000"/>
                                        <p:tgtEl>
                                          <p:spTgt spid="44034">
                                            <p:txEl>
                                              <p:pRg st="2" end="2"/>
                                            </p:txEl>
                                          </p:spTgt>
                                        </p:tgtEl>
                                      </p:cBhvr>
                                    </p:animEffect>
                                    <p:anim calcmode="lin" valueType="num">
                                      <p:cBhvr>
                                        <p:cTn id="18" dur="1000" fill="hold"/>
                                        <p:tgtEl>
                                          <p:spTgt spid="4403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403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4034">
                                            <p:txEl>
                                              <p:pRg st="3" end="3"/>
                                            </p:txEl>
                                          </p:spTgt>
                                        </p:tgtEl>
                                        <p:attrNameLst>
                                          <p:attrName>style.visibility</p:attrName>
                                        </p:attrNameLst>
                                      </p:cBhvr>
                                      <p:to>
                                        <p:strVal val="visible"/>
                                      </p:to>
                                    </p:set>
                                    <p:animEffect transition="in" filter="fade">
                                      <p:cBhvr>
                                        <p:cTn id="24" dur="1000"/>
                                        <p:tgtEl>
                                          <p:spTgt spid="44034">
                                            <p:txEl>
                                              <p:pRg st="3" end="3"/>
                                            </p:txEl>
                                          </p:spTgt>
                                        </p:tgtEl>
                                      </p:cBhvr>
                                    </p:animEffect>
                                    <p:anim calcmode="lin" valueType="num">
                                      <p:cBhvr>
                                        <p:cTn id="25" dur="1000" fill="hold"/>
                                        <p:tgtEl>
                                          <p:spTgt spid="44034">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4403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re 1"/>
          <p:cNvSpPr>
            <a:spLocks noGrp="1"/>
          </p:cNvSpPr>
          <p:nvPr>
            <p:ph type="title" idx="4294967295"/>
          </p:nvPr>
        </p:nvSpPr>
        <p:spPr>
          <a:xfrm>
            <a:off x="0" y="-26988"/>
            <a:ext cx="9144000" cy="865188"/>
          </a:xfrm>
        </p:spPr>
        <p:txBody>
          <a:bodyPr/>
          <a:lstStyle/>
          <a:p>
            <a:pPr eaLnBrk="1" hangingPunct="1"/>
            <a:r>
              <a:rPr lang="fr-CA" b="1" smtClean="0"/>
              <a:t>Skinnable Container</a:t>
            </a:r>
          </a:p>
        </p:txBody>
      </p:sp>
      <p:grpSp>
        <p:nvGrpSpPr>
          <p:cNvPr id="58370" name="Group 9"/>
          <p:cNvGrpSpPr>
            <a:grpSpLocks/>
          </p:cNvGrpSpPr>
          <p:nvPr/>
        </p:nvGrpSpPr>
        <p:grpSpPr bwMode="auto">
          <a:xfrm>
            <a:off x="10044113" y="1314450"/>
            <a:ext cx="3611562" cy="3709988"/>
            <a:chOff x="4427984" y="1053307"/>
            <a:chExt cx="4630291" cy="4607942"/>
          </a:xfrm>
        </p:grpSpPr>
        <p:sp>
          <p:nvSpPr>
            <p:cNvPr id="58387" name="Rectangle 69"/>
            <p:cNvSpPr>
              <a:spLocks noChangeArrowheads="1"/>
            </p:cNvSpPr>
            <p:nvPr/>
          </p:nvSpPr>
          <p:spPr bwMode="auto">
            <a:xfrm>
              <a:off x="4427984" y="1053307"/>
              <a:ext cx="4630291" cy="4607942"/>
            </a:xfrm>
            <a:prstGeom prst="rect">
              <a:avLst/>
            </a:prstGeom>
            <a:solidFill>
              <a:schemeClr val="bg1"/>
            </a:solidFill>
            <a:ln w="25400" algn="ctr">
              <a:solidFill>
                <a:schemeClr val="tx1"/>
              </a:solidFill>
              <a:miter lim="800000"/>
              <a:headEnd/>
              <a:tailEnd/>
            </a:ln>
          </p:spPr>
          <p:txBody>
            <a:bodyPr/>
            <a:lstStyle/>
            <a:p>
              <a:pPr algn="ctr"/>
              <a:endParaRPr lang="en-GB" sz="2000" b="1">
                <a:latin typeface="Calibri" pitchFamily="34" charset="0"/>
              </a:endParaRPr>
            </a:p>
          </p:txBody>
        </p:sp>
        <p:sp>
          <p:nvSpPr>
            <p:cNvPr id="71" name="Rectangle 70"/>
            <p:cNvSpPr/>
            <p:nvPr/>
          </p:nvSpPr>
          <p:spPr>
            <a:xfrm>
              <a:off x="5795701" y="1268227"/>
              <a:ext cx="2737468" cy="5461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err="1">
                  <a:solidFill>
                    <a:srgbClr val="FFFFFF"/>
                  </a:solidFill>
                  <a:cs typeface="Arial" charset="0"/>
                </a:rPr>
                <a:t>SkinnableContainer</a:t>
              </a:r>
              <a:endParaRPr lang="en-GB" sz="1600" b="1" dirty="0">
                <a:solidFill>
                  <a:srgbClr val="FFFFFF"/>
                </a:solidFill>
                <a:cs typeface="Arial" charset="0"/>
              </a:endParaRPr>
            </a:p>
          </p:txBody>
        </p:sp>
        <p:sp>
          <p:nvSpPr>
            <p:cNvPr id="5" name="Rectangle 70"/>
            <p:cNvSpPr/>
            <p:nvPr/>
          </p:nvSpPr>
          <p:spPr>
            <a:xfrm>
              <a:off x="6371688" y="2277754"/>
              <a:ext cx="1438953" cy="5461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rgbClr val="FFFFFF"/>
                  </a:solidFill>
                  <a:cs typeface="Arial" charset="0"/>
                </a:rPr>
                <a:t>Skin</a:t>
              </a:r>
              <a:endParaRPr lang="en-GB" sz="1600" b="1" dirty="0">
                <a:solidFill>
                  <a:srgbClr val="FFFFFF"/>
                </a:solidFill>
                <a:cs typeface="Arial" charset="0"/>
              </a:endParaRPr>
            </a:p>
          </p:txBody>
        </p:sp>
        <p:sp>
          <p:nvSpPr>
            <p:cNvPr id="6" name="Rectangle 70"/>
            <p:cNvSpPr/>
            <p:nvPr/>
          </p:nvSpPr>
          <p:spPr>
            <a:xfrm>
              <a:off x="5003971" y="3458822"/>
              <a:ext cx="887388" cy="546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a:solidFill>
                    <a:srgbClr val="FFFFFF"/>
                  </a:solidFill>
                  <a:cs typeface="Arial" charset="0"/>
                </a:rPr>
                <a:t>Rect</a:t>
              </a:r>
              <a:endParaRPr lang="en-GB" sz="1600" b="1">
                <a:solidFill>
                  <a:srgbClr val="FFFFFF"/>
                </a:solidFill>
                <a:cs typeface="Arial" charset="0"/>
              </a:endParaRPr>
            </a:p>
          </p:txBody>
        </p:sp>
        <p:sp>
          <p:nvSpPr>
            <p:cNvPr id="7" name="Rectangle 70"/>
            <p:cNvSpPr/>
            <p:nvPr/>
          </p:nvSpPr>
          <p:spPr>
            <a:xfrm>
              <a:off x="6084713" y="3458822"/>
              <a:ext cx="887388" cy="546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a:solidFill>
                    <a:srgbClr val="FFFFFF"/>
                  </a:solidFill>
                  <a:cs typeface="Arial" charset="0"/>
                </a:rPr>
                <a:t>Rect</a:t>
              </a:r>
              <a:endParaRPr lang="en-GB" sz="1600" b="1">
                <a:solidFill>
                  <a:srgbClr val="FFFFFF"/>
                </a:solidFill>
                <a:cs typeface="Arial" charset="0"/>
              </a:endParaRPr>
            </a:p>
          </p:txBody>
        </p:sp>
        <p:sp>
          <p:nvSpPr>
            <p:cNvPr id="8" name="Rectangle 70"/>
            <p:cNvSpPr/>
            <p:nvPr/>
          </p:nvSpPr>
          <p:spPr>
            <a:xfrm>
              <a:off x="7092182" y="3445020"/>
              <a:ext cx="1872470" cy="5441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err="1">
                  <a:solidFill>
                    <a:srgbClr val="FFFFFF"/>
                  </a:solidFill>
                  <a:cs typeface="Arial" charset="0"/>
                </a:rPr>
                <a:t>contentGroup</a:t>
              </a:r>
              <a:endParaRPr lang="en-GB" sz="1600" b="1" dirty="0">
                <a:solidFill>
                  <a:srgbClr val="FFFFFF"/>
                </a:solidFill>
                <a:cs typeface="Arial" charset="0"/>
              </a:endParaRPr>
            </a:p>
          </p:txBody>
        </p:sp>
        <p:sp>
          <p:nvSpPr>
            <p:cNvPr id="58393" name="Line 54"/>
            <p:cNvSpPr>
              <a:spLocks noChangeShapeType="1"/>
            </p:cNvSpPr>
            <p:nvPr/>
          </p:nvSpPr>
          <p:spPr bwMode="auto">
            <a:xfrm flipH="1" flipV="1">
              <a:off x="7092280" y="1844824"/>
              <a:ext cx="1" cy="462012"/>
            </a:xfrm>
            <a:prstGeom prst="line">
              <a:avLst/>
            </a:prstGeom>
            <a:noFill/>
            <a:ln w="38100">
              <a:solidFill>
                <a:schemeClr val="tx2"/>
              </a:solidFill>
              <a:round/>
              <a:headEnd type="triangle" w="med" len="med"/>
              <a:tailEnd type="triangle" w="med" len="med"/>
            </a:ln>
          </p:spPr>
          <p:txBody>
            <a:bodyPr/>
            <a:lstStyle/>
            <a:p>
              <a:endParaRPr lang="en-US"/>
            </a:p>
          </p:txBody>
        </p:sp>
        <p:sp>
          <p:nvSpPr>
            <p:cNvPr id="58394" name="Line 55"/>
            <p:cNvSpPr>
              <a:spLocks noChangeShapeType="1"/>
            </p:cNvSpPr>
            <p:nvPr/>
          </p:nvSpPr>
          <p:spPr bwMode="auto">
            <a:xfrm flipV="1">
              <a:off x="5447754" y="2822972"/>
              <a:ext cx="1716807" cy="635992"/>
            </a:xfrm>
            <a:prstGeom prst="line">
              <a:avLst/>
            </a:prstGeom>
            <a:noFill/>
            <a:ln w="38100">
              <a:solidFill>
                <a:schemeClr val="tx2"/>
              </a:solidFill>
              <a:round/>
              <a:headEnd type="triangle" w="med" len="med"/>
              <a:tailEnd type="triangle" w="med" len="med"/>
            </a:ln>
          </p:spPr>
          <p:txBody>
            <a:bodyPr/>
            <a:lstStyle/>
            <a:p>
              <a:endParaRPr lang="en-US"/>
            </a:p>
          </p:txBody>
        </p:sp>
        <p:sp>
          <p:nvSpPr>
            <p:cNvPr id="58395" name="Line 56"/>
            <p:cNvSpPr>
              <a:spLocks noChangeShapeType="1"/>
            </p:cNvSpPr>
            <p:nvPr/>
          </p:nvSpPr>
          <p:spPr bwMode="auto">
            <a:xfrm flipH="1" flipV="1">
              <a:off x="7164561" y="2822972"/>
              <a:ext cx="864344" cy="621108"/>
            </a:xfrm>
            <a:prstGeom prst="line">
              <a:avLst/>
            </a:prstGeom>
            <a:noFill/>
            <a:ln w="38100">
              <a:solidFill>
                <a:schemeClr val="tx2"/>
              </a:solidFill>
              <a:round/>
              <a:headEnd type="triangle" w="med" len="med"/>
              <a:tailEnd type="triangle" w="med" len="med"/>
            </a:ln>
          </p:spPr>
          <p:txBody>
            <a:bodyPr/>
            <a:lstStyle/>
            <a:p>
              <a:endParaRPr lang="en-US"/>
            </a:p>
          </p:txBody>
        </p:sp>
        <p:sp>
          <p:nvSpPr>
            <p:cNvPr id="58396" name="Line 57"/>
            <p:cNvSpPr>
              <a:spLocks noChangeShapeType="1"/>
            </p:cNvSpPr>
            <p:nvPr/>
          </p:nvSpPr>
          <p:spPr bwMode="auto">
            <a:xfrm flipV="1">
              <a:off x="6560704" y="2822972"/>
              <a:ext cx="661831" cy="635992"/>
            </a:xfrm>
            <a:prstGeom prst="line">
              <a:avLst/>
            </a:prstGeom>
            <a:noFill/>
            <a:ln w="38100">
              <a:solidFill>
                <a:schemeClr val="tx2"/>
              </a:solidFill>
              <a:round/>
              <a:headEnd type="triangle" w="med" len="med"/>
              <a:tailEnd type="triangle" w="med" len="med"/>
            </a:ln>
          </p:spPr>
          <p:txBody>
            <a:bodyPr/>
            <a:lstStyle/>
            <a:p>
              <a:endParaRPr lang="en-US"/>
            </a:p>
          </p:txBody>
        </p:sp>
        <p:sp>
          <p:nvSpPr>
            <p:cNvPr id="2" name="Rectangle 70"/>
            <p:cNvSpPr/>
            <p:nvPr/>
          </p:nvSpPr>
          <p:spPr>
            <a:xfrm>
              <a:off x="4572489" y="4754252"/>
              <a:ext cx="1367717" cy="5461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a:solidFill>
                    <a:srgbClr val="FFFFFF"/>
                  </a:solidFill>
                  <a:cs typeface="Arial" charset="0"/>
                </a:rPr>
                <a:t>child1</a:t>
              </a:r>
              <a:endParaRPr lang="en-GB" sz="1600" b="1">
                <a:solidFill>
                  <a:srgbClr val="FFFFFF"/>
                </a:solidFill>
                <a:cs typeface="Arial" charset="0"/>
              </a:endParaRPr>
            </a:p>
          </p:txBody>
        </p:sp>
        <p:sp>
          <p:nvSpPr>
            <p:cNvPr id="3" name="Rectangle 70"/>
            <p:cNvSpPr/>
            <p:nvPr/>
          </p:nvSpPr>
          <p:spPr>
            <a:xfrm>
              <a:off x="6084713" y="4764110"/>
              <a:ext cx="1367717" cy="546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a:solidFill>
                    <a:srgbClr val="FFFFFF"/>
                  </a:solidFill>
                  <a:cs typeface="Arial" charset="0"/>
                </a:rPr>
                <a:t>child2</a:t>
              </a:r>
              <a:endParaRPr lang="en-GB" sz="1600" b="1">
                <a:solidFill>
                  <a:srgbClr val="FFFFFF"/>
                </a:solidFill>
                <a:cs typeface="Arial" charset="0"/>
              </a:endParaRPr>
            </a:p>
          </p:txBody>
        </p:sp>
        <p:sp>
          <p:nvSpPr>
            <p:cNvPr id="4" name="Rectangle 70"/>
            <p:cNvSpPr/>
            <p:nvPr/>
          </p:nvSpPr>
          <p:spPr>
            <a:xfrm>
              <a:off x="7584723" y="4762138"/>
              <a:ext cx="1369753" cy="5461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a:solidFill>
                    <a:srgbClr val="FFFFFF"/>
                  </a:solidFill>
                  <a:cs typeface="Arial" charset="0"/>
                </a:rPr>
                <a:t>child3</a:t>
              </a:r>
              <a:endParaRPr lang="en-GB" sz="1600" b="1">
                <a:solidFill>
                  <a:srgbClr val="FFFFFF"/>
                </a:solidFill>
                <a:cs typeface="Arial" charset="0"/>
              </a:endParaRPr>
            </a:p>
          </p:txBody>
        </p:sp>
        <p:sp>
          <p:nvSpPr>
            <p:cNvPr id="58400" name="Line 56"/>
            <p:cNvSpPr>
              <a:spLocks noChangeShapeType="1"/>
            </p:cNvSpPr>
            <p:nvPr/>
          </p:nvSpPr>
          <p:spPr bwMode="auto">
            <a:xfrm flipH="1" flipV="1">
              <a:off x="7884366" y="4005064"/>
              <a:ext cx="451841" cy="759024"/>
            </a:xfrm>
            <a:prstGeom prst="line">
              <a:avLst/>
            </a:prstGeom>
            <a:noFill/>
            <a:ln w="38100">
              <a:solidFill>
                <a:schemeClr val="tx2"/>
              </a:solidFill>
              <a:round/>
              <a:headEnd type="triangle" w="med" len="med"/>
              <a:tailEnd type="triangle" w="med" len="med"/>
            </a:ln>
          </p:spPr>
          <p:txBody>
            <a:bodyPr/>
            <a:lstStyle/>
            <a:p>
              <a:endParaRPr lang="en-US"/>
            </a:p>
          </p:txBody>
        </p:sp>
        <p:sp>
          <p:nvSpPr>
            <p:cNvPr id="58401" name="Line 56"/>
            <p:cNvSpPr>
              <a:spLocks noChangeShapeType="1"/>
            </p:cNvSpPr>
            <p:nvPr/>
          </p:nvSpPr>
          <p:spPr bwMode="auto">
            <a:xfrm flipV="1">
              <a:off x="6560705" y="4005064"/>
              <a:ext cx="1323660" cy="759024"/>
            </a:xfrm>
            <a:prstGeom prst="line">
              <a:avLst/>
            </a:prstGeom>
            <a:noFill/>
            <a:ln w="38100">
              <a:solidFill>
                <a:schemeClr val="tx2"/>
              </a:solidFill>
              <a:round/>
              <a:headEnd type="triangle" w="med" len="med"/>
              <a:tailEnd type="triangle" w="med" len="med"/>
            </a:ln>
          </p:spPr>
          <p:txBody>
            <a:bodyPr/>
            <a:lstStyle/>
            <a:p>
              <a:endParaRPr lang="en-US"/>
            </a:p>
          </p:txBody>
        </p:sp>
        <p:sp>
          <p:nvSpPr>
            <p:cNvPr id="58402" name="Line 56"/>
            <p:cNvSpPr>
              <a:spLocks noChangeShapeType="1"/>
            </p:cNvSpPr>
            <p:nvPr/>
          </p:nvSpPr>
          <p:spPr bwMode="auto">
            <a:xfrm flipV="1">
              <a:off x="5255939" y="4005064"/>
              <a:ext cx="2628428" cy="757436"/>
            </a:xfrm>
            <a:prstGeom prst="line">
              <a:avLst/>
            </a:prstGeom>
            <a:noFill/>
            <a:ln w="38100">
              <a:solidFill>
                <a:schemeClr val="tx2"/>
              </a:solidFill>
              <a:round/>
              <a:headEnd type="triangle" w="med" len="med"/>
              <a:tailEnd type="triangle" w="med" len="med"/>
            </a:ln>
          </p:spPr>
          <p:txBody>
            <a:bodyPr/>
            <a:lstStyle/>
            <a:p>
              <a:endParaRPr lang="en-US"/>
            </a:p>
          </p:txBody>
        </p:sp>
      </p:grpSp>
      <p:sp>
        <p:nvSpPr>
          <p:cNvPr id="11" name="Rectangle 10"/>
          <p:cNvSpPr/>
          <p:nvPr/>
        </p:nvSpPr>
        <p:spPr>
          <a:xfrm>
            <a:off x="468313" y="1196975"/>
            <a:ext cx="4464050" cy="4752975"/>
          </a:xfrm>
          <a:prstGeom prst="rect">
            <a:avLst/>
          </a:prstGeom>
        </p:spPr>
        <p:style>
          <a:lnRef idx="1">
            <a:schemeClr val="accent4"/>
          </a:lnRef>
          <a:fillRef idx="2">
            <a:schemeClr val="accent4"/>
          </a:fillRef>
          <a:effectRef idx="1">
            <a:schemeClr val="accent4"/>
          </a:effectRef>
          <a:fontRef idx="minor">
            <a:schemeClr val="dk1"/>
          </a:fontRef>
        </p:style>
        <p:txBody>
          <a:bodyPr/>
          <a:lstStyle/>
          <a:p>
            <a:pPr algn="ctr">
              <a:defRPr/>
            </a:pPr>
            <a:r>
              <a:rPr lang="en-US" sz="2400" dirty="0" err="1"/>
              <a:t>SkinnableContainer</a:t>
            </a:r>
            <a:endParaRPr lang="en-US" sz="2400" dirty="0"/>
          </a:p>
        </p:txBody>
      </p:sp>
      <p:sp>
        <p:nvSpPr>
          <p:cNvPr id="26" name="Rectangle 25"/>
          <p:cNvSpPr/>
          <p:nvPr/>
        </p:nvSpPr>
        <p:spPr>
          <a:xfrm>
            <a:off x="692150" y="1709738"/>
            <a:ext cx="4024313" cy="4006850"/>
          </a:xfrm>
          <a:prstGeom prst="rect">
            <a:avLst/>
          </a:prstGeom>
        </p:spPr>
        <p:style>
          <a:lnRef idx="1">
            <a:schemeClr val="accent2"/>
          </a:lnRef>
          <a:fillRef idx="2">
            <a:schemeClr val="accent2"/>
          </a:fillRef>
          <a:effectRef idx="1">
            <a:schemeClr val="accent2"/>
          </a:effectRef>
          <a:fontRef idx="minor">
            <a:schemeClr val="dk1"/>
          </a:fontRef>
        </p:style>
        <p:txBody>
          <a:bodyPr/>
          <a:lstStyle/>
          <a:p>
            <a:pPr algn="ctr">
              <a:defRPr/>
            </a:pPr>
            <a:r>
              <a:rPr lang="en-US" sz="2400" dirty="0"/>
              <a:t>Skin</a:t>
            </a:r>
          </a:p>
        </p:txBody>
      </p:sp>
      <p:sp>
        <p:nvSpPr>
          <p:cNvPr id="27" name="Rectangle 26"/>
          <p:cNvSpPr/>
          <p:nvPr/>
        </p:nvSpPr>
        <p:spPr>
          <a:xfrm>
            <a:off x="915988" y="2205038"/>
            <a:ext cx="3511550" cy="3240087"/>
          </a:xfrm>
          <a:prstGeom prst="rect">
            <a:avLst/>
          </a:prstGeom>
        </p:spPr>
        <p:style>
          <a:lnRef idx="1">
            <a:schemeClr val="accent3"/>
          </a:lnRef>
          <a:fillRef idx="2">
            <a:schemeClr val="accent3"/>
          </a:fillRef>
          <a:effectRef idx="1">
            <a:schemeClr val="accent3"/>
          </a:effectRef>
          <a:fontRef idx="minor">
            <a:schemeClr val="dk1"/>
          </a:fontRef>
        </p:style>
        <p:txBody>
          <a:bodyPr/>
          <a:lstStyle/>
          <a:p>
            <a:pPr algn="ctr">
              <a:defRPr/>
            </a:pPr>
            <a:r>
              <a:rPr lang="en-US" sz="2400" dirty="0"/>
              <a:t>Group</a:t>
            </a:r>
          </a:p>
        </p:txBody>
      </p:sp>
      <p:grpSp>
        <p:nvGrpSpPr>
          <p:cNvPr id="62499" name="Group 62498"/>
          <p:cNvGrpSpPr>
            <a:grpSpLocks/>
          </p:cNvGrpSpPr>
          <p:nvPr/>
        </p:nvGrpSpPr>
        <p:grpSpPr bwMode="auto">
          <a:xfrm>
            <a:off x="1212850" y="3097213"/>
            <a:ext cx="2901950" cy="1333500"/>
            <a:chOff x="1212776" y="3097047"/>
            <a:chExt cx="2902024" cy="1333302"/>
          </a:xfrm>
        </p:grpSpPr>
        <p:sp>
          <p:nvSpPr>
            <p:cNvPr id="28" name="Rectangle 27"/>
            <p:cNvSpPr/>
            <p:nvPr/>
          </p:nvSpPr>
          <p:spPr>
            <a:xfrm>
              <a:off x="1212776" y="3111332"/>
              <a:ext cx="1271620" cy="461894"/>
            </a:xfrm>
            <a:prstGeom prst="rect">
              <a:avLst/>
            </a:prstGeom>
          </p:spPr>
          <p:style>
            <a:lnRef idx="1">
              <a:schemeClr val="accent5"/>
            </a:lnRef>
            <a:fillRef idx="2">
              <a:schemeClr val="accent5"/>
            </a:fillRef>
            <a:effectRef idx="1">
              <a:schemeClr val="accent5"/>
            </a:effectRef>
            <a:fontRef idx="minor">
              <a:schemeClr val="dk1"/>
            </a:fontRef>
          </p:style>
          <p:txBody>
            <a:bodyPr/>
            <a:lstStyle/>
            <a:p>
              <a:pPr algn="ctr">
                <a:defRPr/>
              </a:pPr>
              <a:r>
                <a:rPr lang="en-US" sz="2400" dirty="0"/>
                <a:t>Child1</a:t>
              </a:r>
            </a:p>
          </p:txBody>
        </p:sp>
        <p:sp>
          <p:nvSpPr>
            <p:cNvPr id="29" name="Rectangle 28"/>
            <p:cNvSpPr/>
            <p:nvPr/>
          </p:nvSpPr>
          <p:spPr>
            <a:xfrm>
              <a:off x="2843181" y="3097047"/>
              <a:ext cx="1271619" cy="476179"/>
            </a:xfrm>
            <a:prstGeom prst="rect">
              <a:avLst/>
            </a:prstGeom>
          </p:spPr>
          <p:style>
            <a:lnRef idx="1">
              <a:schemeClr val="accent5"/>
            </a:lnRef>
            <a:fillRef idx="2">
              <a:schemeClr val="accent5"/>
            </a:fillRef>
            <a:effectRef idx="1">
              <a:schemeClr val="accent5"/>
            </a:effectRef>
            <a:fontRef idx="minor">
              <a:schemeClr val="dk1"/>
            </a:fontRef>
          </p:style>
          <p:txBody>
            <a:bodyPr/>
            <a:lstStyle/>
            <a:p>
              <a:pPr algn="ctr">
                <a:defRPr/>
              </a:pPr>
              <a:r>
                <a:rPr lang="en-US" sz="2400" dirty="0"/>
                <a:t>Child2</a:t>
              </a:r>
            </a:p>
          </p:txBody>
        </p:sp>
        <p:sp>
          <p:nvSpPr>
            <p:cNvPr id="30" name="Rectangle 29"/>
            <p:cNvSpPr/>
            <p:nvPr/>
          </p:nvSpPr>
          <p:spPr>
            <a:xfrm>
              <a:off x="2076398" y="4004962"/>
              <a:ext cx="1271620" cy="425387"/>
            </a:xfrm>
            <a:prstGeom prst="rect">
              <a:avLst/>
            </a:prstGeom>
          </p:spPr>
          <p:style>
            <a:lnRef idx="1">
              <a:schemeClr val="accent5"/>
            </a:lnRef>
            <a:fillRef idx="2">
              <a:schemeClr val="accent5"/>
            </a:fillRef>
            <a:effectRef idx="1">
              <a:schemeClr val="accent5"/>
            </a:effectRef>
            <a:fontRef idx="minor">
              <a:schemeClr val="dk1"/>
            </a:fontRef>
          </p:style>
          <p:txBody>
            <a:bodyPr/>
            <a:lstStyle/>
            <a:p>
              <a:pPr algn="ctr">
                <a:defRPr/>
              </a:pPr>
              <a:r>
                <a:rPr lang="en-US" sz="2400" dirty="0"/>
                <a:t>Child3</a:t>
              </a:r>
            </a:p>
          </p:txBody>
        </p:sp>
      </p:grpSp>
      <p:sp>
        <p:nvSpPr>
          <p:cNvPr id="14" name="Rectangle 13"/>
          <p:cNvSpPr/>
          <p:nvPr/>
        </p:nvSpPr>
        <p:spPr>
          <a:xfrm>
            <a:off x="6337402" y="2601008"/>
            <a:ext cx="2376264" cy="649934"/>
          </a:xfrm>
          <a:prstGeom prst="rect">
            <a:avLst/>
          </a:prstGeom>
        </p:spPr>
        <p:style>
          <a:lnRef idx="0">
            <a:schemeClr val="accent4"/>
          </a:lnRef>
          <a:fillRef idx="3">
            <a:schemeClr val="accent4"/>
          </a:fillRef>
          <a:effectRef idx="3">
            <a:schemeClr val="accent4"/>
          </a:effectRef>
          <a:fontRef idx="minor">
            <a:schemeClr val="lt1"/>
          </a:fontRef>
        </p:style>
        <p:txBody>
          <a:bodyPr anchor="ctr"/>
          <a:lstStyle/>
          <a:p>
            <a:pPr algn="ctr">
              <a:defRPr/>
            </a:pPr>
            <a:r>
              <a:rPr lang="en-US" dirty="0" err="1"/>
              <a:t>SkinnableContainer</a:t>
            </a:r>
            <a:r>
              <a:rPr lang="en-US" dirty="0"/>
              <a:t> layout</a:t>
            </a:r>
            <a:endParaRPr lang="en-GB" dirty="0"/>
          </a:p>
        </p:txBody>
      </p:sp>
      <p:cxnSp>
        <p:nvCxnSpPr>
          <p:cNvPr id="16" name="Straight Connector 15"/>
          <p:cNvCxnSpPr>
            <a:endCxn id="0" idx="1"/>
          </p:cNvCxnSpPr>
          <p:nvPr/>
        </p:nvCxnSpPr>
        <p:spPr>
          <a:xfrm>
            <a:off x="4716463" y="1487488"/>
            <a:ext cx="1620837" cy="1438275"/>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37" name="Straight Connector 36"/>
          <p:cNvCxnSpPr>
            <a:endCxn id="0" idx="1"/>
          </p:cNvCxnSpPr>
          <p:nvPr/>
        </p:nvCxnSpPr>
        <p:spPr>
          <a:xfrm flipV="1">
            <a:off x="3708400" y="2925763"/>
            <a:ext cx="2628900" cy="1079500"/>
          </a:xfrm>
          <a:prstGeom prst="line">
            <a:avLst/>
          </a:prstGeom>
          <a:ln/>
        </p:spPr>
        <p:style>
          <a:lnRef idx="3">
            <a:schemeClr val="accent4"/>
          </a:lnRef>
          <a:fillRef idx="0">
            <a:schemeClr val="accent4"/>
          </a:fillRef>
          <a:effectRef idx="2">
            <a:schemeClr val="accent4"/>
          </a:effectRef>
          <a:fontRef idx="minor">
            <a:schemeClr val="tx1"/>
          </a:fontRef>
        </p:style>
      </p:cxnSp>
      <p:sp>
        <p:nvSpPr>
          <p:cNvPr id="42" name="Rectangle 41"/>
          <p:cNvSpPr/>
          <p:nvPr/>
        </p:nvSpPr>
        <p:spPr>
          <a:xfrm>
            <a:off x="6360661" y="3850671"/>
            <a:ext cx="2376264" cy="649934"/>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Skin layout</a:t>
            </a:r>
          </a:p>
          <a:p>
            <a:pPr algn="ctr">
              <a:defRPr/>
            </a:pPr>
            <a:r>
              <a:rPr lang="en-US" dirty="0"/>
              <a:t>(usually </a:t>
            </a:r>
            <a:r>
              <a:rPr lang="en-US" dirty="0" err="1"/>
              <a:t>BasicLayout</a:t>
            </a:r>
            <a:r>
              <a:rPr lang="en-US" dirty="0"/>
              <a:t>)</a:t>
            </a:r>
            <a:endParaRPr lang="en-GB" dirty="0"/>
          </a:p>
        </p:txBody>
      </p:sp>
      <p:cxnSp>
        <p:nvCxnSpPr>
          <p:cNvPr id="43" name="Straight Connector 42"/>
          <p:cNvCxnSpPr>
            <a:endCxn id="0" idx="1"/>
          </p:cNvCxnSpPr>
          <p:nvPr/>
        </p:nvCxnSpPr>
        <p:spPr>
          <a:xfrm flipV="1">
            <a:off x="4572000" y="4175125"/>
            <a:ext cx="1789113" cy="325438"/>
          </a:xfrm>
          <a:prstGeom prst="line">
            <a:avLst/>
          </a:prstGeom>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ppt_x"/>
                                          </p:val>
                                        </p:tav>
                                        <p:tav tm="100000">
                                          <p:val>
                                            <p:strVal val="#ppt_x"/>
                                          </p:val>
                                        </p:tav>
                                      </p:tavLst>
                                    </p:anim>
                                    <p:anim calcmode="lin" valueType="num">
                                      <p:cBhvr additive="base">
                                        <p:cTn id="1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ppt_x"/>
                                          </p:val>
                                        </p:tav>
                                        <p:tav tm="100000">
                                          <p:val>
                                            <p:strVal val="#ppt_x"/>
                                          </p:val>
                                        </p:tav>
                                      </p:tavLst>
                                    </p:anim>
                                    <p:anim calcmode="lin" valueType="num">
                                      <p:cBhvr additive="base">
                                        <p:cTn id="2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2499"/>
                                        </p:tgtEl>
                                        <p:attrNameLst>
                                          <p:attrName>style.visibility</p:attrName>
                                        </p:attrNameLst>
                                      </p:cBhvr>
                                      <p:to>
                                        <p:strVal val="visible"/>
                                      </p:to>
                                    </p:set>
                                    <p:anim calcmode="lin" valueType="num">
                                      <p:cBhvr additive="base">
                                        <p:cTn id="25" dur="500" fill="hold"/>
                                        <p:tgtEl>
                                          <p:spTgt spid="62499"/>
                                        </p:tgtEl>
                                        <p:attrNameLst>
                                          <p:attrName>ppt_x</p:attrName>
                                        </p:attrNameLst>
                                      </p:cBhvr>
                                      <p:tavLst>
                                        <p:tav tm="0">
                                          <p:val>
                                            <p:strVal val="#ppt_x"/>
                                          </p:val>
                                        </p:tav>
                                        <p:tav tm="100000">
                                          <p:val>
                                            <p:strVal val="#ppt_x"/>
                                          </p:val>
                                        </p:tav>
                                      </p:tavLst>
                                    </p:anim>
                                    <p:anim calcmode="lin" valueType="num">
                                      <p:cBhvr additive="base">
                                        <p:cTn id="26" dur="500" fill="hold"/>
                                        <p:tgtEl>
                                          <p:spTgt spid="6249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barn(inVertical)">
                                      <p:cBhvr>
                                        <p:cTn id="41" dur="500"/>
                                        <p:tgtEl>
                                          <p:spTgt spid="37"/>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wipe(down)">
                                      <p:cBhvr>
                                        <p:cTn id="46" dur="500"/>
                                        <p:tgtEl>
                                          <p:spTgt spid="42"/>
                                        </p:tgtEl>
                                      </p:cBhvr>
                                    </p:animEffect>
                                  </p:childTnLst>
                                </p:cTn>
                              </p:par>
                              <p:par>
                                <p:cTn id="47" presetID="22" presetClass="entr" presetSubtype="4" fill="hold" nodeType="with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wipe(down)">
                                      <p:cBhvr>
                                        <p:cTn id="49"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6" grpId="0" animBg="1"/>
      <p:bldP spid="2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re 1"/>
          <p:cNvSpPr>
            <a:spLocks noGrp="1"/>
          </p:cNvSpPr>
          <p:nvPr>
            <p:ph type="title" idx="4294967295"/>
          </p:nvPr>
        </p:nvSpPr>
        <p:spPr>
          <a:xfrm>
            <a:off x="0" y="-185738"/>
            <a:ext cx="9144000" cy="865188"/>
          </a:xfrm>
        </p:spPr>
        <p:txBody>
          <a:bodyPr/>
          <a:lstStyle/>
          <a:p>
            <a:pPr eaLnBrk="1" hangingPunct="1"/>
            <a:r>
              <a:rPr lang="fr-CA" b="1" smtClean="0"/>
              <a:t>The multi-faces of the DOM</a:t>
            </a:r>
          </a:p>
        </p:txBody>
      </p:sp>
      <p:pic>
        <p:nvPicPr>
          <p:cNvPr id="59394" name="Picture 25" descr="Slide4"/>
          <p:cNvPicPr>
            <a:picLocks noChangeAspect="1" noChangeArrowheads="1"/>
          </p:cNvPicPr>
          <p:nvPr/>
        </p:nvPicPr>
        <p:blipFill>
          <a:blip r:embed="rId2"/>
          <a:srcRect/>
          <a:stretch>
            <a:fillRect/>
          </a:stretch>
        </p:blipFill>
        <p:spPr bwMode="auto">
          <a:xfrm>
            <a:off x="1385888" y="679450"/>
            <a:ext cx="6370637" cy="5629275"/>
          </a:xfrm>
          <a:prstGeom prst="rect">
            <a:avLst/>
          </a:prstGeom>
          <a:noFill/>
          <a:ln w="9525">
            <a:noFill/>
            <a:miter lim="800000"/>
            <a:headEnd/>
            <a:tailEnd/>
          </a:ln>
        </p:spPr>
      </p:pic>
      <p:sp>
        <p:nvSpPr>
          <p:cNvPr id="59395" name="Text Box 27"/>
          <p:cNvSpPr txBox="1">
            <a:spLocks noChangeArrowheads="1"/>
          </p:cNvSpPr>
          <p:nvPr/>
        </p:nvSpPr>
        <p:spPr bwMode="auto">
          <a:xfrm>
            <a:off x="1116013" y="6308725"/>
            <a:ext cx="6834187" cy="274638"/>
          </a:xfrm>
          <a:prstGeom prst="rect">
            <a:avLst/>
          </a:prstGeom>
          <a:noFill/>
          <a:ln w="9525">
            <a:noFill/>
            <a:miter lim="800000"/>
            <a:headEnd/>
            <a:tailEnd/>
          </a:ln>
        </p:spPr>
        <p:txBody>
          <a:bodyPr wrap="none">
            <a:spAutoFit/>
          </a:bodyPr>
          <a:lstStyle/>
          <a:p>
            <a:r>
              <a:rPr lang="en-US" sz="1200"/>
              <a:t>*TextBox no longer exists (it is now Label), but laziness prevented me from re-creating these slides</a:t>
            </a:r>
            <a:endParaRPr lang="en-GB" sz="12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re 1"/>
          <p:cNvSpPr>
            <a:spLocks noGrp="1"/>
          </p:cNvSpPr>
          <p:nvPr>
            <p:ph type="title" idx="4294967295"/>
          </p:nvPr>
        </p:nvSpPr>
        <p:spPr>
          <a:xfrm>
            <a:off x="0" y="-185738"/>
            <a:ext cx="9144000" cy="865188"/>
          </a:xfrm>
        </p:spPr>
        <p:txBody>
          <a:bodyPr/>
          <a:lstStyle/>
          <a:p>
            <a:pPr eaLnBrk="1" hangingPunct="1"/>
            <a:r>
              <a:rPr lang="fr-CA" b="1" smtClean="0"/>
              <a:t>The multi-faces of the DOM</a:t>
            </a:r>
          </a:p>
        </p:txBody>
      </p:sp>
      <p:sp>
        <p:nvSpPr>
          <p:cNvPr id="60418" name="Text Box 4"/>
          <p:cNvSpPr txBox="1">
            <a:spLocks noChangeArrowheads="1"/>
          </p:cNvSpPr>
          <p:nvPr/>
        </p:nvSpPr>
        <p:spPr bwMode="auto">
          <a:xfrm>
            <a:off x="1116013" y="6308725"/>
            <a:ext cx="6834187" cy="274638"/>
          </a:xfrm>
          <a:prstGeom prst="rect">
            <a:avLst/>
          </a:prstGeom>
          <a:noFill/>
          <a:ln w="9525">
            <a:noFill/>
            <a:miter lim="800000"/>
            <a:headEnd/>
            <a:tailEnd/>
          </a:ln>
        </p:spPr>
        <p:txBody>
          <a:bodyPr wrap="none">
            <a:spAutoFit/>
          </a:bodyPr>
          <a:lstStyle/>
          <a:p>
            <a:r>
              <a:rPr lang="en-US" sz="1200"/>
              <a:t>*TextBox no longer exists (it is now Label), but laziness prevented me from re-creating these slides</a:t>
            </a:r>
            <a:endParaRPr lang="en-GB" sz="1200"/>
          </a:p>
        </p:txBody>
      </p:sp>
      <p:pic>
        <p:nvPicPr>
          <p:cNvPr id="60419" name="Picture 5" descr="Slide5"/>
          <p:cNvPicPr>
            <a:picLocks noChangeAspect="1" noChangeArrowheads="1"/>
          </p:cNvPicPr>
          <p:nvPr/>
        </p:nvPicPr>
        <p:blipFill>
          <a:blip r:embed="rId2"/>
          <a:srcRect/>
          <a:stretch>
            <a:fillRect/>
          </a:stretch>
        </p:blipFill>
        <p:spPr bwMode="auto">
          <a:xfrm>
            <a:off x="1433513" y="720725"/>
            <a:ext cx="6091237" cy="5516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re 1"/>
          <p:cNvSpPr>
            <a:spLocks noGrp="1"/>
          </p:cNvSpPr>
          <p:nvPr>
            <p:ph type="title" idx="4294967295"/>
          </p:nvPr>
        </p:nvSpPr>
        <p:spPr>
          <a:xfrm>
            <a:off x="0" y="115888"/>
            <a:ext cx="9144000" cy="865187"/>
          </a:xfrm>
        </p:spPr>
        <p:txBody>
          <a:bodyPr/>
          <a:lstStyle/>
          <a:p>
            <a:pPr eaLnBrk="1" hangingPunct="1"/>
            <a:r>
              <a:rPr lang="fr-CA" b="1" smtClean="0"/>
              <a:t>Lesser Known Features </a:t>
            </a:r>
          </a:p>
        </p:txBody>
      </p:sp>
      <p:sp>
        <p:nvSpPr>
          <p:cNvPr id="61443" name="Espace réservé du contenu 2"/>
          <p:cNvSpPr>
            <a:spLocks noGrp="1"/>
          </p:cNvSpPr>
          <p:nvPr>
            <p:ph idx="4294967295"/>
          </p:nvPr>
        </p:nvSpPr>
        <p:spPr>
          <a:xfrm>
            <a:off x="250825" y="981075"/>
            <a:ext cx="8713788" cy="5400675"/>
          </a:xfrm>
        </p:spPr>
        <p:txBody>
          <a:bodyPr/>
          <a:lstStyle/>
          <a:p>
            <a:pPr eaLnBrk="1" hangingPunct="1"/>
            <a:r>
              <a:rPr lang="fr-CA" smtClean="0"/>
              <a:t>Z-Index</a:t>
            </a:r>
          </a:p>
          <a:p>
            <a:pPr lvl="1" eaLnBrk="1" hangingPunct="1"/>
            <a:r>
              <a:rPr lang="fr-CA" smtClean="0"/>
              <a:t>In MX Container, determined by child order</a:t>
            </a:r>
          </a:p>
          <a:p>
            <a:pPr lvl="1" eaLnBrk="1" hangingPunct="1"/>
            <a:r>
              <a:rPr lang="fr-CA" smtClean="0"/>
              <a:t>New depth property for Spark Containers</a:t>
            </a:r>
          </a:p>
          <a:p>
            <a:pPr eaLnBrk="1" hangingPunct="1"/>
            <a:r>
              <a:rPr lang="fr-CA" smtClean="0"/>
              <a:t>postLayoutTransformOffsets</a:t>
            </a:r>
          </a:p>
          <a:p>
            <a:pPr eaLnBrk="1" hangingPunct="1"/>
            <a:r>
              <a:rPr lang="fr-CA" smtClean="0"/>
              <a:t>GroupBase.mouseEnabledWhereTransparent</a:t>
            </a:r>
          </a:p>
          <a:p>
            <a:pPr eaLnBrk="1" hangingPunct="1"/>
            <a:r>
              <a:rPr lang="fr-CA" smtClean="0"/>
              <a:t>GroupBase.resizeMode</a:t>
            </a:r>
          </a:p>
          <a:p>
            <a:pPr eaLnBrk="1" hangingPunct="1"/>
            <a:r>
              <a:rPr lang="fr-CA" smtClean="0"/>
              <a:t>GroupBase.overlay/spark.components.supportClasses.DisplayLayer</a:t>
            </a:r>
          </a:p>
          <a:p>
            <a:pPr eaLnBrk="1" hangingPunct="1">
              <a:buFont typeface="Arial" charset="0"/>
              <a:buNone/>
            </a:pPr>
            <a:endParaRPr lang="fr-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 calcmode="lin" valueType="num">
                                      <p:cBhvr additive="base">
                                        <p:cTn id="7" dur="5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4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1443">
                                            <p:txEl>
                                              <p:pRg st="1" end="1"/>
                                            </p:txEl>
                                          </p:spTgt>
                                        </p:tgtEl>
                                        <p:attrNameLst>
                                          <p:attrName>style.visibility</p:attrName>
                                        </p:attrNameLst>
                                      </p:cBhvr>
                                      <p:to>
                                        <p:strVal val="visible"/>
                                      </p:to>
                                    </p:set>
                                    <p:anim calcmode="lin" valueType="num">
                                      <p:cBhvr additive="base">
                                        <p:cTn id="11" dur="500" fill="hold"/>
                                        <p:tgtEl>
                                          <p:spTgt spid="6144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4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1443">
                                            <p:txEl>
                                              <p:pRg st="2" end="2"/>
                                            </p:txEl>
                                          </p:spTgt>
                                        </p:tgtEl>
                                        <p:attrNameLst>
                                          <p:attrName>style.visibility</p:attrName>
                                        </p:attrNameLst>
                                      </p:cBhvr>
                                      <p:to>
                                        <p:strVal val="visible"/>
                                      </p:to>
                                    </p:set>
                                    <p:anim calcmode="lin" valueType="num">
                                      <p:cBhvr additive="base">
                                        <p:cTn id="15" dur="500" fill="hold"/>
                                        <p:tgtEl>
                                          <p:spTgt spid="6144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4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1443">
                                            <p:txEl>
                                              <p:pRg st="3" end="3"/>
                                            </p:txEl>
                                          </p:spTgt>
                                        </p:tgtEl>
                                        <p:attrNameLst>
                                          <p:attrName>style.visibility</p:attrName>
                                        </p:attrNameLst>
                                      </p:cBhvr>
                                      <p:to>
                                        <p:strVal val="visible"/>
                                      </p:to>
                                    </p:set>
                                    <p:anim calcmode="lin" valueType="num">
                                      <p:cBhvr additive="base">
                                        <p:cTn id="21" dur="500" fill="hold"/>
                                        <p:tgtEl>
                                          <p:spTgt spid="6144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14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1443">
                                            <p:txEl>
                                              <p:pRg st="4" end="4"/>
                                            </p:txEl>
                                          </p:spTgt>
                                        </p:tgtEl>
                                        <p:attrNameLst>
                                          <p:attrName>style.visibility</p:attrName>
                                        </p:attrNameLst>
                                      </p:cBhvr>
                                      <p:to>
                                        <p:strVal val="visible"/>
                                      </p:to>
                                    </p:set>
                                    <p:anim calcmode="lin" valueType="num">
                                      <p:cBhvr additive="base">
                                        <p:cTn id="27" dur="500" fill="hold"/>
                                        <p:tgtEl>
                                          <p:spTgt spid="6144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14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61443">
                                            <p:txEl>
                                              <p:pRg st="5" end="5"/>
                                            </p:txEl>
                                          </p:spTgt>
                                        </p:tgtEl>
                                        <p:attrNameLst>
                                          <p:attrName>style.visibility</p:attrName>
                                        </p:attrNameLst>
                                      </p:cBhvr>
                                      <p:to>
                                        <p:strVal val="visible"/>
                                      </p:to>
                                    </p:set>
                                    <p:anim calcmode="lin" valueType="num">
                                      <p:cBhvr additive="base">
                                        <p:cTn id="33" dur="500" fill="hold"/>
                                        <p:tgtEl>
                                          <p:spTgt spid="6144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14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1443">
                                            <p:txEl>
                                              <p:pRg st="6" end="6"/>
                                            </p:txEl>
                                          </p:spTgt>
                                        </p:tgtEl>
                                        <p:attrNameLst>
                                          <p:attrName>style.visibility</p:attrName>
                                        </p:attrNameLst>
                                      </p:cBhvr>
                                      <p:to>
                                        <p:strVal val="visible"/>
                                      </p:to>
                                    </p:set>
                                    <p:anim calcmode="lin" valueType="num">
                                      <p:cBhvr additive="base">
                                        <p:cTn id="39" dur="500" fill="hold"/>
                                        <p:tgtEl>
                                          <p:spTgt spid="6144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144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re 1"/>
          <p:cNvSpPr>
            <a:spLocks noGrp="1"/>
          </p:cNvSpPr>
          <p:nvPr>
            <p:ph type="title" idx="4294967295"/>
          </p:nvPr>
        </p:nvSpPr>
        <p:spPr>
          <a:xfrm>
            <a:off x="0" y="115888"/>
            <a:ext cx="9144000" cy="865187"/>
          </a:xfrm>
        </p:spPr>
        <p:txBody>
          <a:bodyPr/>
          <a:lstStyle/>
          <a:p>
            <a:pPr eaLnBrk="1" hangingPunct="1"/>
            <a:r>
              <a:rPr lang="fr-CA" b="1" smtClean="0"/>
              <a:t>Internals of Group</a:t>
            </a:r>
          </a:p>
        </p:txBody>
      </p:sp>
      <p:sp>
        <p:nvSpPr>
          <p:cNvPr id="61443" name="Espace réservé du contenu 2"/>
          <p:cNvSpPr>
            <a:spLocks noGrp="1"/>
          </p:cNvSpPr>
          <p:nvPr>
            <p:ph idx="4294967295"/>
          </p:nvPr>
        </p:nvSpPr>
        <p:spPr>
          <a:xfrm>
            <a:off x="250825" y="981075"/>
            <a:ext cx="8435975" cy="5400675"/>
          </a:xfrm>
        </p:spPr>
        <p:txBody>
          <a:bodyPr/>
          <a:lstStyle/>
          <a:p>
            <a:pPr eaLnBrk="1" hangingPunct="1"/>
            <a:r>
              <a:rPr lang="fr-CA" smtClean="0"/>
              <a:t>addElementAt() handles storing the elements</a:t>
            </a:r>
          </a:p>
          <a:p>
            <a:pPr eaLnBrk="1" hangingPunct="1"/>
            <a:r>
              <a:rPr lang="fr-CA" smtClean="0"/>
              <a:t>elementAdded() handles adding the visual element to the DisplayList</a:t>
            </a:r>
          </a:p>
          <a:p>
            <a:pPr eaLnBrk="1" hangingPunct="1"/>
            <a:r>
              <a:rPr lang="fr-CA" smtClean="0"/>
              <a:t>Setting mxmlContent directly will be faster for wholesale changes, but use with caution</a:t>
            </a:r>
          </a:p>
          <a:p>
            <a:pPr eaLnBrk="1" hangingPunct="1">
              <a:buFont typeface="Arial" charset="0"/>
              <a:buNone/>
            </a:pPr>
            <a:endParaRPr lang="fr-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 calcmode="lin" valueType="num">
                                      <p:cBhvr additive="base">
                                        <p:cTn id="7" dur="5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43">
                                            <p:txEl>
                                              <p:pRg st="1" end="1"/>
                                            </p:txEl>
                                          </p:spTgt>
                                        </p:tgtEl>
                                        <p:attrNameLst>
                                          <p:attrName>style.visibility</p:attrName>
                                        </p:attrNameLst>
                                      </p:cBhvr>
                                      <p:to>
                                        <p:strVal val="visible"/>
                                      </p:to>
                                    </p:set>
                                    <p:anim calcmode="lin" valueType="num">
                                      <p:cBhvr additive="base">
                                        <p:cTn id="13" dur="500" fill="hold"/>
                                        <p:tgtEl>
                                          <p:spTgt spid="614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43">
                                            <p:txEl>
                                              <p:pRg st="2" end="2"/>
                                            </p:txEl>
                                          </p:spTgt>
                                        </p:tgtEl>
                                        <p:attrNameLst>
                                          <p:attrName>style.visibility</p:attrName>
                                        </p:attrNameLst>
                                      </p:cBhvr>
                                      <p:to>
                                        <p:strVal val="visible"/>
                                      </p:to>
                                    </p:set>
                                    <p:anim calcmode="lin" valueType="num">
                                      <p:cBhvr additive="base">
                                        <p:cTn id="19" dur="500" fill="hold"/>
                                        <p:tgtEl>
                                          <p:spTgt spid="614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re 1"/>
          <p:cNvSpPr>
            <a:spLocks noGrp="1"/>
          </p:cNvSpPr>
          <p:nvPr>
            <p:ph type="title"/>
          </p:nvPr>
        </p:nvSpPr>
        <p:spPr>
          <a:xfrm>
            <a:off x="0" y="115888"/>
            <a:ext cx="9144000" cy="938212"/>
          </a:xfrm>
        </p:spPr>
        <p:txBody>
          <a:bodyPr/>
          <a:lstStyle/>
          <a:p>
            <a:pPr eaLnBrk="1" hangingPunct="1"/>
            <a:r>
              <a:rPr lang="fr-CA" b="1" smtClean="0"/>
              <a:t>Internals of SkinnableContainers </a:t>
            </a:r>
          </a:p>
        </p:txBody>
      </p:sp>
      <p:sp>
        <p:nvSpPr>
          <p:cNvPr id="63490" name="Espace réservé du contenu 2"/>
          <p:cNvSpPr>
            <a:spLocks noGrp="1"/>
          </p:cNvSpPr>
          <p:nvPr>
            <p:ph idx="1"/>
          </p:nvPr>
        </p:nvSpPr>
        <p:spPr>
          <a:xfrm>
            <a:off x="250825" y="1412875"/>
            <a:ext cx="8435975" cy="4968875"/>
          </a:xfrm>
        </p:spPr>
        <p:txBody>
          <a:bodyPr/>
          <a:lstStyle/>
          <a:p>
            <a:pPr eaLnBrk="1" hangingPunct="1"/>
            <a:r>
              <a:rPr lang="fr-CA" smtClean="0"/>
              <a:t>SkinnableContainer.contentGroup</a:t>
            </a:r>
          </a:p>
          <a:p>
            <a:pPr eaLnBrk="1" hangingPunct="1"/>
            <a:r>
              <a:rPr lang="fr-CA" smtClean="0"/>
              <a:t>SkinnableContainer.placeHolderGroup</a:t>
            </a:r>
          </a:p>
          <a:p>
            <a:pPr eaLnBrk="1" hangingPunct="1"/>
            <a:r>
              <a:rPr lang="fr-CA" smtClean="0"/>
              <a:t>SkinnableContainer.mxmlContent</a:t>
            </a:r>
          </a:p>
          <a:p>
            <a:pPr eaLnBrk="1" hangingPunct="1"/>
            <a:r>
              <a:rPr lang="fr-CA" smtClean="0"/>
              <a:t>SkinnableContainer.mxmlContentFactory</a:t>
            </a:r>
          </a:p>
          <a:p>
            <a:pPr eaLnBrk="1" hangingPunct="1"/>
            <a:r>
              <a:rPr lang="fr-CA" smtClean="0"/>
              <a:t>Panel.controlBarContent</a:t>
            </a:r>
          </a:p>
          <a:p>
            <a:pPr eaLnBrk="1" hangingPunct="1"/>
            <a:endParaRPr lang="fr-CA"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450"/>
            <a:ext cx="8229600" cy="863600"/>
          </a:xfrm>
        </p:spPr>
        <p:txBody>
          <a:bodyPr>
            <a:normAutofit fontScale="90000"/>
          </a:bodyPr>
          <a:lstStyle/>
          <a:p>
            <a:pPr eaLnBrk="1" hangingPunct="1">
              <a:defRPr/>
            </a:pPr>
            <a:r>
              <a:rPr lang="en-US" b="1" dirty="0" smtClean="0"/>
              <a:t>Container Performance Comparison</a:t>
            </a:r>
            <a:endParaRPr lang="en-US" b="1" dirty="0"/>
          </a:p>
        </p:txBody>
      </p:sp>
      <p:sp>
        <p:nvSpPr>
          <p:cNvPr id="24" name="Content Placeholder 2"/>
          <p:cNvSpPr txBox="1">
            <a:spLocks/>
          </p:cNvSpPr>
          <p:nvPr/>
        </p:nvSpPr>
        <p:spPr bwMode="auto">
          <a:xfrm>
            <a:off x="228600" y="1246188"/>
            <a:ext cx="8686800" cy="5422900"/>
          </a:xfrm>
          <a:prstGeom prst="rect">
            <a:avLst/>
          </a:prstGeom>
          <a:noFill/>
          <a:ln w="9525">
            <a:noFill/>
            <a:miter lim="800000"/>
            <a:headEnd/>
            <a:tailEnd/>
          </a:ln>
        </p:spPr>
        <p:txBody>
          <a:bodyPr/>
          <a:lstStyle/>
          <a:p>
            <a:pPr marL="231775" indent="-231775">
              <a:spcBef>
                <a:spcPts val="1200"/>
              </a:spcBef>
              <a:buClr>
                <a:srgbClr val="8064A2"/>
              </a:buClr>
              <a:buSzPct val="70000"/>
              <a:buFont typeface="Arial" charset="0"/>
              <a:buChar char="•"/>
            </a:pPr>
            <a:r>
              <a:rPr lang="en-US" sz="2000"/>
              <a:t>Test is 1000 empty containers</a:t>
            </a:r>
          </a:p>
          <a:p>
            <a:pPr marL="231775" indent="-231775">
              <a:spcBef>
                <a:spcPts val="1200"/>
              </a:spcBef>
              <a:buClr>
                <a:srgbClr val="8064A2"/>
              </a:buClr>
              <a:buSzPct val="70000"/>
              <a:buFont typeface="Arial" charset="0"/>
              <a:buChar char="•"/>
            </a:pPr>
            <a:r>
              <a:rPr lang="en-US" sz="2000"/>
              <a:t>Use a Group whenever possible</a:t>
            </a:r>
          </a:p>
          <a:p>
            <a:pPr marL="231775" indent="-231775">
              <a:spcBef>
                <a:spcPts val="1200"/>
              </a:spcBef>
              <a:buClr>
                <a:srgbClr val="8064A2"/>
              </a:buClr>
              <a:buSzPct val="70000"/>
              <a:buFont typeface="Arial" charset="0"/>
              <a:buChar char="•"/>
            </a:pPr>
            <a:r>
              <a:rPr lang="en-US" sz="2000"/>
              <a:t>SkinnableContainer can be really useful and provide a nice level of abstraction, but it is more expensive</a:t>
            </a:r>
            <a:endParaRPr lang="en-US"/>
          </a:p>
        </p:txBody>
      </p:sp>
      <p:grpSp>
        <p:nvGrpSpPr>
          <p:cNvPr id="6" name="Group 5"/>
          <p:cNvGrpSpPr>
            <a:grpSpLocks/>
          </p:cNvGrpSpPr>
          <p:nvPr/>
        </p:nvGrpSpPr>
        <p:grpSpPr bwMode="auto">
          <a:xfrm>
            <a:off x="576263" y="3497263"/>
            <a:ext cx="7599362" cy="3106737"/>
            <a:chOff x="575941" y="3228988"/>
            <a:chExt cx="7599974" cy="3105912"/>
          </a:xfrm>
        </p:grpSpPr>
        <p:graphicFrame>
          <p:nvGraphicFramePr>
            <p:cNvPr id="45069" name="Object 13"/>
            <p:cNvGraphicFramePr>
              <a:graphicFrameLocks/>
            </p:cNvGraphicFramePr>
            <p:nvPr/>
          </p:nvGraphicFramePr>
          <p:xfrm>
            <a:off x="575941" y="3228988"/>
            <a:ext cx="7599974" cy="2904354"/>
          </p:xfrm>
          <a:graphic>
            <a:graphicData uri="http://schemas.openxmlformats.org/presentationml/2006/ole">
              <mc:AlternateContent xmlns:mc="http://schemas.openxmlformats.org/markup-compatibility/2006">
                <mc:Choice xmlns:v="urn:schemas-microsoft-com:vml" Requires="v">
                  <p:oleObj spid="_x0000_s45075" name="Chart" r:id="rId4" imgW="7553216" imgH="2876682" progId="Excel.Sheet.8">
                    <p:embed/>
                  </p:oleObj>
                </mc:Choice>
                <mc:Fallback>
                  <p:oleObj name="Chart" r:id="rId4" imgW="7553216" imgH="2876682" progId="Excel.Sheet.8">
                    <p:embed/>
                    <p:pic>
                      <p:nvPicPr>
                        <p:cNvPr id="0" name="Picture 1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5941" y="3228988"/>
                          <a:ext cx="7599974" cy="290435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073" name="TextBox 4"/>
            <p:cNvSpPr txBox="1">
              <a:spLocks noChangeArrowheads="1"/>
            </p:cNvSpPr>
            <p:nvPr/>
          </p:nvSpPr>
          <p:spPr bwMode="auto">
            <a:xfrm>
              <a:off x="4114800" y="6057901"/>
              <a:ext cx="914400" cy="276999"/>
            </a:xfrm>
            <a:prstGeom prst="rect">
              <a:avLst/>
            </a:prstGeom>
            <a:noFill/>
            <a:ln w="9525">
              <a:noFill/>
              <a:miter lim="800000"/>
              <a:headEnd/>
              <a:tailEnd/>
            </a:ln>
          </p:spPr>
          <p:txBody>
            <a:bodyPr>
              <a:spAutoFit/>
            </a:bodyPr>
            <a:lstStyle/>
            <a:p>
              <a:r>
                <a:rPr lang="en-US" sz="1200"/>
                <a:t>Time (ms)</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accel="50000" decel="50000" fill="hold" grpId="0" nodeType="clickEffect">
                                  <p:stCondLst>
                                    <p:cond delay="0"/>
                                  </p:stCondLst>
                                  <p:childTnLst>
                                    <p:set>
                                      <p:cBhvr>
                                        <p:cTn id="11" dur="1" fill="hold">
                                          <p:stCondLst>
                                            <p:cond delay="0"/>
                                          </p:stCondLst>
                                        </p:cTn>
                                        <p:tgtEl>
                                          <p:spTgt spid="24">
                                            <p:txEl>
                                              <p:pRg st="0" end="0"/>
                                            </p:txEl>
                                          </p:spTgt>
                                        </p:tgtEl>
                                        <p:attrNameLst>
                                          <p:attrName>style.visibility</p:attrName>
                                        </p:attrNameLst>
                                      </p:cBhvr>
                                      <p:to>
                                        <p:strVal val="visible"/>
                                      </p:to>
                                    </p:set>
                                    <p:anim calcmode="lin" valueType="num">
                                      <p:cBhvr additive="base">
                                        <p:cTn id="12"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accel="50000" decel="50000" fill="hold" grpId="0" nodeType="clickEffect">
                                  <p:stCondLst>
                                    <p:cond delay="0"/>
                                  </p:stCondLst>
                                  <p:childTnLst>
                                    <p:set>
                                      <p:cBhvr>
                                        <p:cTn id="17" dur="1" fill="hold">
                                          <p:stCondLst>
                                            <p:cond delay="0"/>
                                          </p:stCondLst>
                                        </p:cTn>
                                        <p:tgtEl>
                                          <p:spTgt spid="24">
                                            <p:txEl>
                                              <p:pRg st="1" end="1"/>
                                            </p:txEl>
                                          </p:spTgt>
                                        </p:tgtEl>
                                        <p:attrNameLst>
                                          <p:attrName>style.visibility</p:attrName>
                                        </p:attrNameLst>
                                      </p:cBhvr>
                                      <p:to>
                                        <p:strVal val="visible"/>
                                      </p:to>
                                    </p:set>
                                    <p:anim calcmode="lin" valueType="num">
                                      <p:cBhvr additive="base">
                                        <p:cTn id="18" dur="500" fill="hold"/>
                                        <p:tgtEl>
                                          <p:spTgt spid="24">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accel="50000" decel="50000" fill="hold" grpId="0" nodeType="clickEffect">
                                  <p:stCondLst>
                                    <p:cond delay="0"/>
                                  </p:stCondLst>
                                  <p:childTnLst>
                                    <p:set>
                                      <p:cBhvr>
                                        <p:cTn id="23" dur="1" fill="hold">
                                          <p:stCondLst>
                                            <p:cond delay="0"/>
                                          </p:stCondLst>
                                        </p:cTn>
                                        <p:tgtEl>
                                          <p:spTgt spid="24">
                                            <p:txEl>
                                              <p:pRg st="2" end="2"/>
                                            </p:txEl>
                                          </p:spTgt>
                                        </p:tgtEl>
                                        <p:attrNameLst>
                                          <p:attrName>style.visibility</p:attrName>
                                        </p:attrNameLst>
                                      </p:cBhvr>
                                      <p:to>
                                        <p:strVal val="visible"/>
                                      </p:to>
                                    </p:set>
                                    <p:anim calcmode="lin" valueType="num">
                                      <p:cBhvr additive="base">
                                        <p:cTn id="24" dur="500" fill="hold"/>
                                        <p:tgtEl>
                                          <p:spTgt spid="24">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re 1"/>
          <p:cNvSpPr>
            <a:spLocks noGrp="1"/>
          </p:cNvSpPr>
          <p:nvPr>
            <p:ph type="title"/>
          </p:nvPr>
        </p:nvSpPr>
        <p:spPr>
          <a:xfrm>
            <a:off x="0" y="115888"/>
            <a:ext cx="9144000" cy="865187"/>
          </a:xfrm>
        </p:spPr>
        <p:txBody>
          <a:bodyPr/>
          <a:lstStyle/>
          <a:p>
            <a:pPr eaLnBrk="1" hangingPunct="1"/>
            <a:r>
              <a:rPr lang="fr-CA" b="1" smtClean="0"/>
              <a:t>Performance Tip: Avoiding Nesting</a:t>
            </a:r>
          </a:p>
        </p:txBody>
      </p:sp>
      <p:sp>
        <p:nvSpPr>
          <p:cNvPr id="72706" name="Espace réservé du contenu 2"/>
          <p:cNvSpPr>
            <a:spLocks noGrp="1"/>
          </p:cNvSpPr>
          <p:nvPr>
            <p:ph idx="1"/>
          </p:nvPr>
        </p:nvSpPr>
        <p:spPr>
          <a:xfrm>
            <a:off x="250825" y="1125538"/>
            <a:ext cx="8435975" cy="5256212"/>
          </a:xfrm>
        </p:spPr>
        <p:txBody>
          <a:bodyPr/>
          <a:lstStyle/>
          <a:p>
            <a:pPr eaLnBrk="1" hangingPunct="1"/>
            <a:r>
              <a:rPr lang="fr-CA" smtClean="0"/>
              <a:t>One of biggest performance problems, and often one of the easiest to avoid</a:t>
            </a:r>
          </a:p>
          <a:p>
            <a:pPr eaLnBrk="1" hangingPunct="1"/>
            <a:r>
              <a:rPr lang="fr-CA" smtClean="0"/>
              <a:t>Example:</a:t>
            </a:r>
          </a:p>
          <a:p>
            <a:pPr eaLnBrk="1" hangingPunct="1"/>
            <a:endParaRPr lang="fr-CA" smtClean="0"/>
          </a:p>
        </p:txBody>
      </p:sp>
      <p:sp>
        <p:nvSpPr>
          <p:cNvPr id="72707" name="Rectangle 69"/>
          <p:cNvSpPr>
            <a:spLocks noChangeArrowheads="1"/>
          </p:cNvSpPr>
          <p:nvPr/>
        </p:nvSpPr>
        <p:spPr bwMode="auto">
          <a:xfrm>
            <a:off x="801688" y="2852738"/>
            <a:ext cx="7885112" cy="3529012"/>
          </a:xfrm>
          <a:prstGeom prst="rect">
            <a:avLst/>
          </a:prstGeom>
          <a:solidFill>
            <a:schemeClr val="bg1"/>
          </a:solidFill>
          <a:ln w="25400" algn="ctr">
            <a:solidFill>
              <a:schemeClr val="tx1"/>
            </a:solidFill>
            <a:miter lim="800000"/>
            <a:headEnd/>
            <a:tailEnd/>
          </a:ln>
        </p:spPr>
        <p:txBody>
          <a:bodyPr/>
          <a:lstStyle/>
          <a:p>
            <a:r>
              <a:rPr lang="en-US" sz="1600">
                <a:latin typeface="Courier New" pitchFamily="49" charset="0"/>
              </a:rPr>
              <a:t>&lt;s:Panel&gt;</a:t>
            </a:r>
          </a:p>
          <a:p>
            <a:r>
              <a:rPr lang="en-US" sz="1600">
                <a:latin typeface="Courier New" pitchFamily="49" charset="0"/>
              </a:rPr>
              <a:t>  &lt;s:VGroup&gt;</a:t>
            </a:r>
          </a:p>
          <a:p>
            <a:r>
              <a:rPr lang="en-US" sz="1600">
                <a:latin typeface="Courier New" pitchFamily="49" charset="0"/>
              </a:rPr>
              <a:t>    &lt;s:HGroup&gt;</a:t>
            </a:r>
          </a:p>
          <a:p>
            <a:r>
              <a:rPr lang="en-US" sz="1600">
                <a:latin typeface="Courier New" pitchFamily="49" charset="0"/>
              </a:rPr>
              <a:t>      &lt;s:Label text=“price” /&gt;</a:t>
            </a:r>
          </a:p>
          <a:p>
            <a:r>
              <a:rPr lang="en-US" sz="1600">
                <a:latin typeface="Courier New" pitchFamily="49" charset="0"/>
              </a:rPr>
              <a:t>      &lt;s:Label text=“{ model.avgPrice }” /&gt;</a:t>
            </a:r>
          </a:p>
          <a:p>
            <a:r>
              <a:rPr lang="en-US" sz="1600">
                <a:latin typeface="Courier New" pitchFamily="49" charset="0"/>
              </a:rPr>
              <a:t>    &lt;/s:HGroup&gt;</a:t>
            </a:r>
          </a:p>
          <a:p>
            <a:r>
              <a:rPr lang="en-US" sz="1600">
                <a:latin typeface="Courier New" pitchFamily="49" charset="0"/>
              </a:rPr>
              <a:t>    &lt;s:HGroup&gt;</a:t>
            </a:r>
          </a:p>
          <a:p>
            <a:r>
              <a:rPr lang="en-US" sz="1600">
                <a:latin typeface="Courier New" pitchFamily="49" charset="0"/>
              </a:rPr>
              <a:t>      &lt;s:Label text=“User” /&gt;</a:t>
            </a:r>
          </a:p>
          <a:p>
            <a:r>
              <a:rPr lang="en-US" sz="1600">
                <a:latin typeface="Courier New" pitchFamily="49" charset="0"/>
              </a:rPr>
              <a:t>      &lt;s:Label text=“{ model.firstName }” /&gt;</a:t>
            </a:r>
          </a:p>
          <a:p>
            <a:r>
              <a:rPr lang="en-US" sz="1600">
                <a:latin typeface="Courier New" pitchFamily="49" charset="0"/>
              </a:rPr>
              <a:t>    &lt;/s:HGroup&gt;</a:t>
            </a:r>
          </a:p>
          <a:p>
            <a:r>
              <a:rPr lang="en-US" sz="1600">
                <a:latin typeface="Courier New" pitchFamily="49" charset="0"/>
              </a:rPr>
              <a:t>  &lt;/s:VGroup&gt;</a:t>
            </a:r>
          </a:p>
          <a:p>
            <a:r>
              <a:rPr lang="en-US" sz="1600">
                <a:latin typeface="Courier New" pitchFamily="49" charset="0"/>
              </a:rPr>
              <a:t>&lt;/s:Panel&gt;</a:t>
            </a:r>
            <a:endParaRPr lang="en-GB" sz="1600">
              <a:latin typeface="Courier New" pitchFamily="49" charset="0"/>
            </a:endParaRPr>
          </a:p>
          <a:p>
            <a:pPr algn="ctr"/>
            <a:endParaRPr lang="en-GB" sz="1600" b="1">
              <a:latin typeface="Calibri"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91" name="Titre 1"/>
          <p:cNvSpPr>
            <a:spLocks noGrp="1"/>
          </p:cNvSpPr>
          <p:nvPr>
            <p:ph type="title"/>
          </p:nvPr>
        </p:nvSpPr>
        <p:spPr>
          <a:xfrm>
            <a:off x="-144016" y="-100484"/>
            <a:ext cx="9396536" cy="865188"/>
          </a:xfrm>
        </p:spPr>
        <p:txBody>
          <a:bodyPr/>
          <a:lstStyle/>
          <a:p>
            <a:pPr eaLnBrk="1" hangingPunct="1"/>
            <a:r>
              <a:rPr lang="fr-CA" b="1" dirty="0" smtClean="0"/>
              <a:t>Performance Tip: </a:t>
            </a:r>
            <a:r>
              <a:rPr lang="fr-CA" b="1" dirty="0" err="1" smtClean="0"/>
              <a:t>Avoiding</a:t>
            </a:r>
            <a:r>
              <a:rPr lang="fr-CA" b="1" dirty="0" smtClean="0"/>
              <a:t> </a:t>
            </a:r>
            <a:r>
              <a:rPr lang="fr-CA" b="1" dirty="0" err="1" smtClean="0"/>
              <a:t>Reparenting</a:t>
            </a:r>
            <a:endParaRPr lang="fr-CA" b="1" dirty="0" smtClean="0"/>
          </a:p>
        </p:txBody>
      </p:sp>
      <p:sp>
        <p:nvSpPr>
          <p:cNvPr id="46092" name="Espace réservé du contenu 2"/>
          <p:cNvSpPr>
            <a:spLocks noGrp="1"/>
          </p:cNvSpPr>
          <p:nvPr>
            <p:ph idx="1"/>
          </p:nvPr>
        </p:nvSpPr>
        <p:spPr>
          <a:xfrm>
            <a:off x="250825" y="764705"/>
            <a:ext cx="8435975" cy="5617046"/>
          </a:xfrm>
        </p:spPr>
        <p:txBody>
          <a:bodyPr/>
          <a:lstStyle/>
          <a:p>
            <a:pPr eaLnBrk="1" hangingPunct="1"/>
            <a:r>
              <a:rPr lang="fr-CA" dirty="0" err="1" smtClean="0"/>
              <a:t>Reparenting</a:t>
            </a:r>
            <a:r>
              <a:rPr lang="fr-CA" dirty="0" smtClean="0"/>
              <a:t> </a:t>
            </a:r>
            <a:r>
              <a:rPr lang="fr-CA" dirty="0" err="1" smtClean="0"/>
              <a:t>can</a:t>
            </a:r>
            <a:r>
              <a:rPr lang="fr-CA" dirty="0" smtClean="0"/>
              <a:t> </a:t>
            </a:r>
            <a:r>
              <a:rPr lang="fr-CA" dirty="0" err="1" smtClean="0"/>
              <a:t>be</a:t>
            </a:r>
            <a:r>
              <a:rPr lang="fr-CA" dirty="0" smtClean="0"/>
              <a:t> </a:t>
            </a:r>
            <a:r>
              <a:rPr lang="fr-CA" dirty="0" err="1" smtClean="0"/>
              <a:t>expensive</a:t>
            </a:r>
            <a:endParaRPr lang="fr-CA" dirty="0" smtClean="0"/>
          </a:p>
          <a:p>
            <a:pPr lvl="1" eaLnBrk="1" hangingPunct="1"/>
            <a:r>
              <a:rPr lang="fr-CA" dirty="0" smtClean="0"/>
              <a:t>Styles have to </a:t>
            </a:r>
            <a:r>
              <a:rPr lang="fr-CA" dirty="0" err="1" smtClean="0"/>
              <a:t>be</a:t>
            </a:r>
            <a:r>
              <a:rPr lang="fr-CA" dirty="0" smtClean="0"/>
              <a:t> </a:t>
            </a:r>
            <a:r>
              <a:rPr lang="fr-CA" dirty="0" err="1" smtClean="0"/>
              <a:t>recreated</a:t>
            </a:r>
            <a:endParaRPr lang="fr-CA" dirty="0" smtClean="0"/>
          </a:p>
          <a:p>
            <a:pPr lvl="1" eaLnBrk="1" hangingPunct="1"/>
            <a:r>
              <a:rPr lang="fr-CA" dirty="0" err="1" smtClean="0"/>
              <a:t>Think</a:t>
            </a:r>
            <a:r>
              <a:rPr lang="fr-CA" dirty="0" smtClean="0"/>
              <a:t> about </a:t>
            </a:r>
            <a:r>
              <a:rPr lang="fr-CA" dirty="0" err="1" smtClean="0"/>
              <a:t>using</a:t>
            </a:r>
            <a:r>
              <a:rPr lang="fr-CA" dirty="0" smtClean="0"/>
              <a:t> </a:t>
            </a:r>
            <a:r>
              <a:rPr lang="fr-CA" dirty="0" err="1" smtClean="0"/>
              <a:t>includeInLayout</a:t>
            </a:r>
            <a:r>
              <a:rPr lang="fr-CA" dirty="0" smtClean="0"/>
              <a:t>/visible = false to </a:t>
            </a:r>
            <a:r>
              <a:rPr lang="fr-CA" dirty="0" err="1" smtClean="0"/>
              <a:t>hide</a:t>
            </a:r>
            <a:r>
              <a:rPr lang="fr-CA" dirty="0" smtClean="0"/>
              <a:t> the component </a:t>
            </a:r>
            <a:r>
              <a:rPr lang="fr-CA" dirty="0" err="1" smtClean="0"/>
              <a:t>instead</a:t>
            </a:r>
            <a:endParaRPr lang="fr-CA" dirty="0" smtClean="0"/>
          </a:p>
          <a:p>
            <a:pPr lvl="1" eaLnBrk="1" hangingPunct="1"/>
            <a:r>
              <a:rPr lang="fr-CA" dirty="0" err="1" smtClean="0"/>
              <a:t>See</a:t>
            </a:r>
            <a:r>
              <a:rPr lang="fr-CA" dirty="0" smtClean="0"/>
              <a:t> </a:t>
            </a:r>
            <a:r>
              <a:rPr lang="en-GB" sz="2400" dirty="0">
                <a:hlinkClick r:id="rId3"/>
              </a:rPr>
              <a:t>https://bugs.adobe.com/jira/browse/SDK-30875</a:t>
            </a:r>
            <a:endParaRPr lang="fr-CA" sz="2400" dirty="0" smtClean="0"/>
          </a:p>
          <a:p>
            <a:pPr eaLnBrk="1" hangingPunct="1"/>
            <a:endParaRPr lang="fr-CA" dirty="0" smtClean="0"/>
          </a:p>
        </p:txBody>
      </p:sp>
      <p:grpSp>
        <p:nvGrpSpPr>
          <p:cNvPr id="5" name="Group 4"/>
          <p:cNvGrpSpPr>
            <a:grpSpLocks/>
          </p:cNvGrpSpPr>
          <p:nvPr/>
        </p:nvGrpSpPr>
        <p:grpSpPr bwMode="auto">
          <a:xfrm>
            <a:off x="576263" y="3405783"/>
            <a:ext cx="7599362" cy="3198217"/>
            <a:chOff x="575941" y="3137532"/>
            <a:chExt cx="7599974" cy="3197368"/>
          </a:xfrm>
        </p:grpSpPr>
        <p:graphicFrame>
          <p:nvGraphicFramePr>
            <p:cNvPr id="46090" name="Object 10"/>
            <p:cNvGraphicFramePr>
              <a:graphicFrameLocks/>
            </p:cNvGraphicFramePr>
            <p:nvPr>
              <p:extLst>
                <p:ext uri="{D42A27DB-BD31-4B8C-83A1-F6EECF244321}">
                  <p14:modId xmlns:p14="http://schemas.microsoft.com/office/powerpoint/2010/main" val="2131366931"/>
                </p:ext>
              </p:extLst>
            </p:nvPr>
          </p:nvGraphicFramePr>
          <p:xfrm>
            <a:off x="575941" y="3137532"/>
            <a:ext cx="7599974" cy="2902766"/>
          </p:xfrm>
          <a:graphic>
            <a:graphicData uri="http://schemas.openxmlformats.org/presentationml/2006/ole">
              <mc:AlternateContent xmlns:mc="http://schemas.openxmlformats.org/markup-compatibility/2006">
                <mc:Choice xmlns:v="urn:schemas-microsoft-com:vml" Requires="v">
                  <p:oleObj spid="_x0000_s46096" name="Chart" r:id="rId4" imgW="7553216" imgH="2876682" progId="Excel.Sheet.8">
                    <p:embed/>
                  </p:oleObj>
                </mc:Choice>
                <mc:Fallback>
                  <p:oleObj name="Chart" r:id="rId4" imgW="7553216" imgH="2876682" progId="Excel.Sheet.8">
                    <p:embed/>
                    <p:pic>
                      <p:nvPicPr>
                        <p:cNvPr id="0" name="Picture 1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5941" y="3137532"/>
                          <a:ext cx="7599974" cy="29027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094" name="TextBox 4"/>
            <p:cNvSpPr txBox="1">
              <a:spLocks noChangeArrowheads="1"/>
            </p:cNvSpPr>
            <p:nvPr/>
          </p:nvSpPr>
          <p:spPr bwMode="auto">
            <a:xfrm>
              <a:off x="4114800" y="6057901"/>
              <a:ext cx="914400" cy="276999"/>
            </a:xfrm>
            <a:prstGeom prst="rect">
              <a:avLst/>
            </a:prstGeom>
            <a:noFill/>
            <a:ln w="9525">
              <a:noFill/>
              <a:miter lim="800000"/>
              <a:headEnd/>
              <a:tailEnd/>
            </a:ln>
          </p:spPr>
          <p:txBody>
            <a:bodyPr>
              <a:spAutoFit/>
            </a:bodyPr>
            <a:lstStyle/>
            <a:p>
              <a:r>
                <a:rPr lang="en-US" sz="1200"/>
                <a:t>Time (ms)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re 1"/>
          <p:cNvSpPr>
            <a:spLocks noGrp="1"/>
          </p:cNvSpPr>
          <p:nvPr>
            <p:ph type="title"/>
          </p:nvPr>
        </p:nvSpPr>
        <p:spPr>
          <a:xfrm>
            <a:off x="0" y="115888"/>
            <a:ext cx="9144000" cy="865187"/>
          </a:xfrm>
        </p:spPr>
        <p:txBody>
          <a:bodyPr/>
          <a:lstStyle/>
          <a:p>
            <a:pPr eaLnBrk="1" hangingPunct="1"/>
            <a:r>
              <a:rPr lang="fr-CA" b="1" smtClean="0"/>
              <a:t>From MX to Spark</a:t>
            </a:r>
          </a:p>
        </p:txBody>
      </p:sp>
      <p:sp>
        <p:nvSpPr>
          <p:cNvPr id="29698" name="Espace réservé du contenu 2"/>
          <p:cNvSpPr>
            <a:spLocks noGrp="1"/>
          </p:cNvSpPr>
          <p:nvPr>
            <p:ph idx="1"/>
          </p:nvPr>
        </p:nvSpPr>
        <p:spPr>
          <a:xfrm>
            <a:off x="250825" y="1125538"/>
            <a:ext cx="8435975" cy="5256212"/>
          </a:xfrm>
        </p:spPr>
        <p:txBody>
          <a:bodyPr/>
          <a:lstStyle/>
          <a:p>
            <a:r>
              <a:rPr lang="en-US" smtClean="0"/>
              <a:t>MX</a:t>
            </a:r>
          </a:p>
          <a:p>
            <a:pPr lvl="1"/>
            <a:r>
              <a:rPr lang="en-US" smtClean="0"/>
              <a:t>Rich, styleable components</a:t>
            </a:r>
          </a:p>
          <a:p>
            <a:pPr lvl="1"/>
            <a:r>
              <a:rPr lang="en-US" smtClean="0"/>
              <a:t>Heavy components =&gt; Easy to use (most of the time)</a:t>
            </a:r>
          </a:p>
          <a:p>
            <a:endParaRPr lang="en-US" smtClean="0"/>
          </a:p>
          <a:p>
            <a:r>
              <a:rPr lang="en-US" smtClean="0"/>
              <a:t>Spark introduces new component model</a:t>
            </a:r>
          </a:p>
          <a:p>
            <a:pPr lvl="1"/>
            <a:r>
              <a:rPr lang="en-US" smtClean="0"/>
              <a:t>Declarative Skins - rich, toolable, extremely customizable but heavier than MX</a:t>
            </a:r>
          </a:p>
          <a:p>
            <a:pPr lvl="1"/>
            <a:r>
              <a:rPr lang="en-US" smtClean="0"/>
              <a:t>Lightweight graphic primitives (MXML Graphics)</a:t>
            </a:r>
          </a:p>
          <a:p>
            <a:pPr lvl="1"/>
            <a:r>
              <a:rPr lang="en-US" smtClean="0"/>
              <a:t>Lighter-weight modularized components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698">
                                            <p:txEl>
                                              <p:pRg st="0" end="0"/>
                                            </p:txEl>
                                          </p:spTgt>
                                        </p:tgtEl>
                                        <p:attrNameLst>
                                          <p:attrName>style.visibility</p:attrName>
                                        </p:attrNameLst>
                                      </p:cBhvr>
                                      <p:to>
                                        <p:strVal val="visible"/>
                                      </p:to>
                                    </p:set>
                                    <p:anim calcmode="lin" valueType="num">
                                      <p:cBhvr additive="base">
                                        <p:cTn id="7" dur="500" fill="hold"/>
                                        <p:tgtEl>
                                          <p:spTgt spid="296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9698">
                                            <p:txEl>
                                              <p:pRg st="1" end="1"/>
                                            </p:txEl>
                                          </p:spTgt>
                                        </p:tgtEl>
                                        <p:attrNameLst>
                                          <p:attrName>style.visibility</p:attrName>
                                        </p:attrNameLst>
                                      </p:cBhvr>
                                      <p:to>
                                        <p:strVal val="visible"/>
                                      </p:to>
                                    </p:set>
                                    <p:anim calcmode="lin" valueType="num">
                                      <p:cBhvr additive="base">
                                        <p:cTn id="11" dur="500" fill="hold"/>
                                        <p:tgtEl>
                                          <p:spTgt spid="2969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9698">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9698">
                                            <p:txEl>
                                              <p:pRg st="2" end="2"/>
                                            </p:txEl>
                                          </p:spTgt>
                                        </p:tgtEl>
                                        <p:attrNameLst>
                                          <p:attrName>style.visibility</p:attrName>
                                        </p:attrNameLst>
                                      </p:cBhvr>
                                      <p:to>
                                        <p:strVal val="visible"/>
                                      </p:to>
                                    </p:set>
                                    <p:anim calcmode="lin" valueType="num">
                                      <p:cBhvr additive="base">
                                        <p:cTn id="15" dur="500" fill="hold"/>
                                        <p:tgtEl>
                                          <p:spTgt spid="29698">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96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9698">
                                            <p:txEl>
                                              <p:pRg st="4" end="4"/>
                                            </p:txEl>
                                          </p:spTgt>
                                        </p:tgtEl>
                                        <p:attrNameLst>
                                          <p:attrName>style.visibility</p:attrName>
                                        </p:attrNameLst>
                                      </p:cBhvr>
                                      <p:to>
                                        <p:strVal val="visible"/>
                                      </p:to>
                                    </p:set>
                                    <p:anim calcmode="lin" valueType="num">
                                      <p:cBhvr additive="base">
                                        <p:cTn id="21" dur="500" fill="hold"/>
                                        <p:tgtEl>
                                          <p:spTgt spid="29698">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9698">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9698">
                                            <p:txEl>
                                              <p:pRg st="5" end="5"/>
                                            </p:txEl>
                                          </p:spTgt>
                                        </p:tgtEl>
                                        <p:attrNameLst>
                                          <p:attrName>style.visibility</p:attrName>
                                        </p:attrNameLst>
                                      </p:cBhvr>
                                      <p:to>
                                        <p:strVal val="visible"/>
                                      </p:to>
                                    </p:set>
                                    <p:anim calcmode="lin" valueType="num">
                                      <p:cBhvr additive="base">
                                        <p:cTn id="25" dur="500" fill="hold"/>
                                        <p:tgtEl>
                                          <p:spTgt spid="29698">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9698">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9698">
                                            <p:txEl>
                                              <p:pRg st="6" end="6"/>
                                            </p:txEl>
                                          </p:spTgt>
                                        </p:tgtEl>
                                        <p:attrNameLst>
                                          <p:attrName>style.visibility</p:attrName>
                                        </p:attrNameLst>
                                      </p:cBhvr>
                                      <p:to>
                                        <p:strVal val="visible"/>
                                      </p:to>
                                    </p:set>
                                    <p:anim calcmode="lin" valueType="num">
                                      <p:cBhvr additive="base">
                                        <p:cTn id="29" dur="500" fill="hold"/>
                                        <p:tgtEl>
                                          <p:spTgt spid="29698">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9698">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9698">
                                            <p:txEl>
                                              <p:pRg st="7" end="7"/>
                                            </p:txEl>
                                          </p:spTgt>
                                        </p:tgtEl>
                                        <p:attrNameLst>
                                          <p:attrName>style.visibility</p:attrName>
                                        </p:attrNameLst>
                                      </p:cBhvr>
                                      <p:to>
                                        <p:strVal val="visible"/>
                                      </p:to>
                                    </p:set>
                                    <p:anim calcmode="lin" valueType="num">
                                      <p:cBhvr additive="base">
                                        <p:cTn id="33" dur="500" fill="hold"/>
                                        <p:tgtEl>
                                          <p:spTgt spid="29698">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969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re 1"/>
          <p:cNvSpPr>
            <a:spLocks noGrp="1"/>
          </p:cNvSpPr>
          <p:nvPr>
            <p:ph type="title"/>
          </p:nvPr>
        </p:nvSpPr>
        <p:spPr>
          <a:xfrm>
            <a:off x="0" y="115888"/>
            <a:ext cx="9144000" cy="865187"/>
          </a:xfrm>
        </p:spPr>
        <p:txBody>
          <a:bodyPr/>
          <a:lstStyle/>
          <a:p>
            <a:pPr eaLnBrk="1" hangingPunct="1"/>
            <a:r>
              <a:rPr lang="fr-CA" b="1" smtClean="0"/>
              <a:t>Questions</a:t>
            </a:r>
          </a:p>
        </p:txBody>
      </p:sp>
      <p:pic>
        <p:nvPicPr>
          <p:cNvPr id="73730" name="Picture 2" descr="C:\Users\asus\AppData\Local\Microsoft\Windows\Temporary Internet Files\Content.IE5\T6JHDOSA\MC900053962[1].wmf"/>
          <p:cNvPicPr>
            <a:picLocks noChangeAspect="1" noChangeArrowheads="1"/>
          </p:cNvPicPr>
          <p:nvPr/>
        </p:nvPicPr>
        <p:blipFill>
          <a:blip r:embed="rId2"/>
          <a:srcRect/>
          <a:stretch>
            <a:fillRect/>
          </a:stretch>
        </p:blipFill>
        <p:spPr bwMode="auto">
          <a:xfrm>
            <a:off x="1847850" y="1125538"/>
            <a:ext cx="5040313" cy="4943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re 1"/>
          <p:cNvSpPr>
            <a:spLocks noGrp="1"/>
          </p:cNvSpPr>
          <p:nvPr>
            <p:ph type="title"/>
          </p:nvPr>
        </p:nvSpPr>
        <p:spPr>
          <a:xfrm>
            <a:off x="0" y="115888"/>
            <a:ext cx="9144000" cy="865187"/>
          </a:xfrm>
        </p:spPr>
        <p:txBody>
          <a:bodyPr/>
          <a:lstStyle/>
          <a:p>
            <a:pPr eaLnBrk="1" hangingPunct="1"/>
            <a:r>
              <a:rPr lang="fr-CA" b="1" smtClean="0"/>
              <a:t>Spark Containers</a:t>
            </a:r>
          </a:p>
        </p:txBody>
      </p:sp>
      <p:sp>
        <p:nvSpPr>
          <p:cNvPr id="29698" name="Espace réservé du contenu 2"/>
          <p:cNvSpPr>
            <a:spLocks noGrp="1"/>
          </p:cNvSpPr>
          <p:nvPr>
            <p:ph idx="1"/>
          </p:nvPr>
        </p:nvSpPr>
        <p:spPr>
          <a:xfrm>
            <a:off x="250825" y="1125538"/>
            <a:ext cx="8435975" cy="5256212"/>
          </a:xfrm>
        </p:spPr>
        <p:txBody>
          <a:bodyPr/>
          <a:lstStyle/>
          <a:p>
            <a:pPr eaLnBrk="1" hangingPunct="1"/>
            <a:r>
              <a:rPr lang="fr-CA" smtClean="0"/>
              <a:t>A container is a component used to size and position other components</a:t>
            </a:r>
          </a:p>
          <a:p>
            <a:pPr eaLnBrk="1" hangingPunct="1"/>
            <a:r>
              <a:rPr lang="fr-CA" smtClean="0"/>
              <a:t>What’s different in Spark?</a:t>
            </a:r>
          </a:p>
          <a:p>
            <a:pPr lvl="1" eaLnBrk="1" hangingPunct="1"/>
            <a:r>
              <a:rPr lang="fr-CA" smtClean="0"/>
              <a:t>More container classes</a:t>
            </a:r>
          </a:p>
          <a:p>
            <a:pPr lvl="1" eaLnBrk="1" hangingPunct="1"/>
            <a:r>
              <a:rPr lang="fr-CA" smtClean="0"/>
              <a:t>Assignable layouts</a:t>
            </a:r>
          </a:p>
          <a:p>
            <a:pPr lvl="1" eaLnBrk="1" hangingPunct="1"/>
            <a:r>
              <a:rPr lang="fr-CA" smtClean="0"/>
              <a:t>Supports non-UIComponent children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698">
                                            <p:txEl>
                                              <p:pRg st="0" end="0"/>
                                            </p:txEl>
                                          </p:spTgt>
                                        </p:tgtEl>
                                        <p:attrNameLst>
                                          <p:attrName>style.visibility</p:attrName>
                                        </p:attrNameLst>
                                      </p:cBhvr>
                                      <p:to>
                                        <p:strVal val="visible"/>
                                      </p:to>
                                    </p:set>
                                    <p:anim calcmode="lin" valueType="num">
                                      <p:cBhvr additive="base">
                                        <p:cTn id="7" dur="500" fill="hold"/>
                                        <p:tgtEl>
                                          <p:spTgt spid="296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698">
                                            <p:txEl>
                                              <p:pRg st="1" end="1"/>
                                            </p:txEl>
                                          </p:spTgt>
                                        </p:tgtEl>
                                        <p:attrNameLst>
                                          <p:attrName>style.visibility</p:attrName>
                                        </p:attrNameLst>
                                      </p:cBhvr>
                                      <p:to>
                                        <p:strVal val="visible"/>
                                      </p:to>
                                    </p:set>
                                    <p:anim calcmode="lin" valueType="num">
                                      <p:cBhvr additive="base">
                                        <p:cTn id="13" dur="500" fill="hold"/>
                                        <p:tgtEl>
                                          <p:spTgt spid="2969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8">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9698">
                                            <p:txEl>
                                              <p:pRg st="2" end="2"/>
                                            </p:txEl>
                                          </p:spTgt>
                                        </p:tgtEl>
                                        <p:attrNameLst>
                                          <p:attrName>style.visibility</p:attrName>
                                        </p:attrNameLst>
                                      </p:cBhvr>
                                      <p:to>
                                        <p:strVal val="visible"/>
                                      </p:to>
                                    </p:set>
                                    <p:anim calcmode="lin" valueType="num">
                                      <p:cBhvr additive="base">
                                        <p:cTn id="17" dur="500" fill="hold"/>
                                        <p:tgtEl>
                                          <p:spTgt spid="29698">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9698">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9698">
                                            <p:txEl>
                                              <p:pRg st="3" end="3"/>
                                            </p:txEl>
                                          </p:spTgt>
                                        </p:tgtEl>
                                        <p:attrNameLst>
                                          <p:attrName>style.visibility</p:attrName>
                                        </p:attrNameLst>
                                      </p:cBhvr>
                                      <p:to>
                                        <p:strVal val="visible"/>
                                      </p:to>
                                    </p:set>
                                    <p:anim calcmode="lin" valueType="num">
                                      <p:cBhvr additive="base">
                                        <p:cTn id="21" dur="500" fill="hold"/>
                                        <p:tgtEl>
                                          <p:spTgt spid="29698">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9698">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9698">
                                            <p:txEl>
                                              <p:pRg st="4" end="4"/>
                                            </p:txEl>
                                          </p:spTgt>
                                        </p:tgtEl>
                                        <p:attrNameLst>
                                          <p:attrName>style.visibility</p:attrName>
                                        </p:attrNameLst>
                                      </p:cBhvr>
                                      <p:to>
                                        <p:strVal val="visible"/>
                                      </p:to>
                                    </p:set>
                                    <p:anim calcmode="lin" valueType="num">
                                      <p:cBhvr additive="base">
                                        <p:cTn id="25" dur="500" fill="hold"/>
                                        <p:tgtEl>
                                          <p:spTgt spid="2969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969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re 1"/>
          <p:cNvSpPr>
            <a:spLocks noGrp="1"/>
          </p:cNvSpPr>
          <p:nvPr>
            <p:ph type="title"/>
          </p:nvPr>
        </p:nvSpPr>
        <p:spPr>
          <a:xfrm>
            <a:off x="0" y="115888"/>
            <a:ext cx="9144000" cy="865187"/>
          </a:xfrm>
        </p:spPr>
        <p:txBody>
          <a:bodyPr/>
          <a:lstStyle/>
          <a:p>
            <a:pPr eaLnBrk="1" hangingPunct="1"/>
            <a:r>
              <a:rPr lang="fr-CA" b="1" smtClean="0"/>
              <a:t>Types of Spark Containers</a:t>
            </a:r>
          </a:p>
        </p:txBody>
      </p:sp>
      <p:grpSp>
        <p:nvGrpSpPr>
          <p:cNvPr id="32770" name="Group 74"/>
          <p:cNvGrpSpPr>
            <a:grpSpLocks/>
          </p:cNvGrpSpPr>
          <p:nvPr/>
        </p:nvGrpSpPr>
        <p:grpSpPr bwMode="auto">
          <a:xfrm>
            <a:off x="657225" y="4941888"/>
            <a:ext cx="2401888" cy="1560512"/>
            <a:chOff x="-62453" y="5085184"/>
            <a:chExt cx="2402205" cy="1560640"/>
          </a:xfrm>
        </p:grpSpPr>
        <p:sp>
          <p:nvSpPr>
            <p:cNvPr id="70" name="Rectangle 69"/>
            <p:cNvSpPr/>
            <p:nvPr/>
          </p:nvSpPr>
          <p:spPr>
            <a:xfrm>
              <a:off x="-62453" y="5085184"/>
              <a:ext cx="2402205" cy="15606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b="1"/>
            </a:p>
          </p:txBody>
        </p:sp>
        <p:sp>
          <p:nvSpPr>
            <p:cNvPr id="71" name="Rectangle 70"/>
            <p:cNvSpPr/>
            <p:nvPr/>
          </p:nvSpPr>
          <p:spPr>
            <a:xfrm>
              <a:off x="89967" y="5188379"/>
              <a:ext cx="296902" cy="2714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00" b="1" dirty="0"/>
            </a:p>
          </p:txBody>
        </p:sp>
        <p:sp>
          <p:nvSpPr>
            <p:cNvPr id="72" name="Rectangle 71"/>
            <p:cNvSpPr/>
            <p:nvPr/>
          </p:nvSpPr>
          <p:spPr>
            <a:xfrm>
              <a:off x="89967" y="5532896"/>
              <a:ext cx="296902" cy="27307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GB" sz="1400" b="1" dirty="0"/>
            </a:p>
          </p:txBody>
        </p:sp>
        <p:sp>
          <p:nvSpPr>
            <p:cNvPr id="73" name="Rectangle 72"/>
            <p:cNvSpPr/>
            <p:nvPr/>
          </p:nvSpPr>
          <p:spPr>
            <a:xfrm>
              <a:off x="99493" y="5891700"/>
              <a:ext cx="295314" cy="27307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GB" sz="1400" b="1" dirty="0"/>
            </a:p>
          </p:txBody>
        </p:sp>
        <p:sp>
          <p:nvSpPr>
            <p:cNvPr id="74" name="Rectangle 73"/>
            <p:cNvSpPr/>
            <p:nvPr/>
          </p:nvSpPr>
          <p:spPr>
            <a:xfrm>
              <a:off x="99493" y="6252092"/>
              <a:ext cx="295314" cy="2730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en-GB" sz="1400" b="1" dirty="0"/>
            </a:p>
          </p:txBody>
        </p:sp>
        <p:sp>
          <p:nvSpPr>
            <p:cNvPr id="32809" name="TextBox 68"/>
            <p:cNvSpPr txBox="1">
              <a:spLocks noChangeArrowheads="1"/>
            </p:cNvSpPr>
            <p:nvPr/>
          </p:nvSpPr>
          <p:spPr bwMode="auto">
            <a:xfrm>
              <a:off x="395536" y="5180728"/>
              <a:ext cx="1027845" cy="276999"/>
            </a:xfrm>
            <a:prstGeom prst="rect">
              <a:avLst/>
            </a:prstGeom>
            <a:noFill/>
            <a:ln w="9525">
              <a:noFill/>
              <a:miter lim="800000"/>
              <a:headEnd/>
              <a:tailEnd/>
            </a:ln>
          </p:spPr>
          <p:txBody>
            <a:bodyPr wrap="none">
              <a:spAutoFit/>
            </a:bodyPr>
            <a:lstStyle/>
            <a:p>
              <a:r>
                <a:rPr lang="en-US" sz="1200" b="1"/>
                <a:t>- Baseclass</a:t>
              </a:r>
              <a:endParaRPr lang="en-GB" sz="1200" b="1"/>
            </a:p>
          </p:txBody>
        </p:sp>
        <p:sp>
          <p:nvSpPr>
            <p:cNvPr id="32810" name="TextBox 75"/>
            <p:cNvSpPr txBox="1">
              <a:spLocks noChangeArrowheads="1"/>
            </p:cNvSpPr>
            <p:nvPr/>
          </p:nvSpPr>
          <p:spPr bwMode="auto">
            <a:xfrm>
              <a:off x="395536" y="5528265"/>
              <a:ext cx="1663084" cy="276999"/>
            </a:xfrm>
            <a:prstGeom prst="rect">
              <a:avLst/>
            </a:prstGeom>
            <a:noFill/>
            <a:ln w="9525">
              <a:noFill/>
              <a:miter lim="800000"/>
              <a:headEnd/>
              <a:tailEnd/>
            </a:ln>
          </p:spPr>
          <p:txBody>
            <a:bodyPr wrap="none">
              <a:spAutoFit/>
            </a:bodyPr>
            <a:lstStyle/>
            <a:p>
              <a:r>
                <a:rPr lang="en-US" sz="1200" b="1"/>
                <a:t>- Viewport container</a:t>
              </a:r>
              <a:endParaRPr lang="en-GB" sz="1200" b="1"/>
            </a:p>
          </p:txBody>
        </p:sp>
        <p:sp>
          <p:nvSpPr>
            <p:cNvPr id="32811" name="TextBox 76"/>
            <p:cNvSpPr txBox="1">
              <a:spLocks noChangeArrowheads="1"/>
            </p:cNvSpPr>
            <p:nvPr/>
          </p:nvSpPr>
          <p:spPr bwMode="auto">
            <a:xfrm>
              <a:off x="395536" y="5888305"/>
              <a:ext cx="1431802" cy="276999"/>
            </a:xfrm>
            <a:prstGeom prst="rect">
              <a:avLst/>
            </a:prstGeom>
            <a:noFill/>
            <a:ln w="9525">
              <a:noFill/>
              <a:miter lim="800000"/>
              <a:headEnd/>
              <a:tailEnd/>
            </a:ln>
          </p:spPr>
          <p:txBody>
            <a:bodyPr wrap="none">
              <a:spAutoFit/>
            </a:bodyPr>
            <a:lstStyle/>
            <a:p>
              <a:r>
                <a:rPr lang="en-US" sz="1200" b="1"/>
                <a:t>- Data containers</a:t>
              </a:r>
              <a:endParaRPr lang="en-GB" sz="1200" b="1"/>
            </a:p>
          </p:txBody>
        </p:sp>
        <p:sp>
          <p:nvSpPr>
            <p:cNvPr id="32812" name="TextBox 77"/>
            <p:cNvSpPr txBox="1">
              <a:spLocks noChangeArrowheads="1"/>
            </p:cNvSpPr>
            <p:nvPr/>
          </p:nvSpPr>
          <p:spPr bwMode="auto">
            <a:xfrm>
              <a:off x="395536" y="6248345"/>
              <a:ext cx="1826141" cy="276999"/>
            </a:xfrm>
            <a:prstGeom prst="rect">
              <a:avLst/>
            </a:prstGeom>
            <a:noFill/>
            <a:ln w="9525">
              <a:noFill/>
              <a:miter lim="800000"/>
              <a:headEnd/>
              <a:tailEnd/>
            </a:ln>
          </p:spPr>
          <p:txBody>
            <a:bodyPr wrap="none">
              <a:spAutoFit/>
            </a:bodyPr>
            <a:lstStyle/>
            <a:p>
              <a:r>
                <a:rPr lang="en-US" sz="1200" b="1"/>
                <a:t>- “Regular” containers</a:t>
              </a:r>
              <a:endParaRPr lang="en-GB" sz="1200" b="1"/>
            </a:p>
          </p:txBody>
        </p:sp>
      </p:grpSp>
      <p:sp>
        <p:nvSpPr>
          <p:cNvPr id="32771" name="TextBox 78"/>
          <p:cNvSpPr txBox="1">
            <a:spLocks noChangeArrowheads="1"/>
          </p:cNvSpPr>
          <p:nvPr/>
        </p:nvSpPr>
        <p:spPr bwMode="auto">
          <a:xfrm>
            <a:off x="5478463" y="5992813"/>
            <a:ext cx="3530600" cy="365125"/>
          </a:xfrm>
          <a:prstGeom prst="rect">
            <a:avLst/>
          </a:prstGeom>
          <a:noFill/>
          <a:ln w="9525">
            <a:noFill/>
            <a:miter lim="800000"/>
            <a:headEnd/>
            <a:tailEnd/>
          </a:ln>
        </p:spPr>
        <p:txBody>
          <a:bodyPr wrap="none">
            <a:spAutoFit/>
          </a:bodyPr>
          <a:lstStyle/>
          <a:p>
            <a:r>
              <a:rPr lang="en-US" sz="900"/>
              <a:t>* Some simplification has been done on the diagram</a:t>
            </a:r>
          </a:p>
          <a:p>
            <a:r>
              <a:rPr lang="en-US" sz="900"/>
              <a:t>** Not pictured: ContainerMovieClip, TileGroup, or MX Containers </a:t>
            </a:r>
            <a:endParaRPr lang="en-GB" sz="900"/>
          </a:p>
        </p:txBody>
      </p:sp>
      <p:grpSp>
        <p:nvGrpSpPr>
          <p:cNvPr id="32772" name="Group 77"/>
          <p:cNvGrpSpPr>
            <a:grpSpLocks/>
          </p:cNvGrpSpPr>
          <p:nvPr/>
        </p:nvGrpSpPr>
        <p:grpSpPr bwMode="auto">
          <a:xfrm>
            <a:off x="0" y="1052513"/>
            <a:ext cx="9121775" cy="4262437"/>
            <a:chOff x="0" y="663"/>
            <a:chExt cx="5746" cy="2685"/>
          </a:xfrm>
        </p:grpSpPr>
        <p:sp>
          <p:nvSpPr>
            <p:cNvPr id="3" name="Rectangle 2"/>
            <p:cNvSpPr/>
            <p:nvPr/>
          </p:nvSpPr>
          <p:spPr>
            <a:xfrm>
              <a:off x="2673" y="663"/>
              <a:ext cx="829" cy="3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err="1"/>
                <a:t>UIComponent</a:t>
              </a:r>
              <a:endParaRPr lang="en-GB" sz="1400" b="1" dirty="0"/>
            </a:p>
          </p:txBody>
        </p:sp>
        <p:sp>
          <p:nvSpPr>
            <p:cNvPr id="10" name="Rectangle 9"/>
            <p:cNvSpPr/>
            <p:nvPr/>
          </p:nvSpPr>
          <p:spPr>
            <a:xfrm>
              <a:off x="1463" y="1227"/>
              <a:ext cx="829" cy="3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err="1"/>
                <a:t>GroupBase</a:t>
              </a:r>
              <a:endParaRPr lang="en-GB" sz="1400" b="1" dirty="0"/>
            </a:p>
          </p:txBody>
        </p:sp>
        <p:sp>
          <p:nvSpPr>
            <p:cNvPr id="11" name="Rectangle 10"/>
            <p:cNvSpPr/>
            <p:nvPr/>
          </p:nvSpPr>
          <p:spPr>
            <a:xfrm>
              <a:off x="3644" y="1227"/>
              <a:ext cx="1139" cy="3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err="1"/>
                <a:t>SkinnableComponent</a:t>
              </a:r>
              <a:endParaRPr lang="en-GB" sz="1400" b="1" dirty="0"/>
            </a:p>
          </p:txBody>
        </p:sp>
        <p:sp>
          <p:nvSpPr>
            <p:cNvPr id="12" name="Rectangle 11"/>
            <p:cNvSpPr/>
            <p:nvPr/>
          </p:nvSpPr>
          <p:spPr>
            <a:xfrm>
              <a:off x="3397" y="1809"/>
              <a:ext cx="1278" cy="3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err="1"/>
                <a:t>SkinnableContainerBase</a:t>
              </a:r>
              <a:endParaRPr lang="en-GB" sz="1400" b="1" dirty="0"/>
            </a:p>
          </p:txBody>
        </p:sp>
        <p:sp>
          <p:nvSpPr>
            <p:cNvPr id="13" name="Rectangle 12"/>
            <p:cNvSpPr/>
            <p:nvPr/>
          </p:nvSpPr>
          <p:spPr>
            <a:xfrm>
              <a:off x="2673" y="2433"/>
              <a:ext cx="1293" cy="33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400" b="1" dirty="0" err="1"/>
                <a:t>SkinnableDataContainer</a:t>
              </a:r>
              <a:endParaRPr lang="en-GB" sz="1400" b="1" dirty="0"/>
            </a:p>
          </p:txBody>
        </p:sp>
        <p:sp>
          <p:nvSpPr>
            <p:cNvPr id="14" name="Rectangle 13"/>
            <p:cNvSpPr/>
            <p:nvPr/>
          </p:nvSpPr>
          <p:spPr>
            <a:xfrm>
              <a:off x="4196" y="2431"/>
              <a:ext cx="1088" cy="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US" sz="1400" b="1" dirty="0" err="1"/>
                <a:t>SkinnableContainer</a:t>
              </a:r>
              <a:endParaRPr lang="en-GB" sz="1400" b="1" dirty="0"/>
            </a:p>
          </p:txBody>
        </p:sp>
        <p:sp>
          <p:nvSpPr>
            <p:cNvPr id="15" name="Rectangle 14"/>
            <p:cNvSpPr/>
            <p:nvPr/>
          </p:nvSpPr>
          <p:spPr>
            <a:xfrm>
              <a:off x="3742" y="3015"/>
              <a:ext cx="462" cy="33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US" sz="1400" b="1" dirty="0"/>
                <a:t>Panel</a:t>
              </a:r>
              <a:endParaRPr lang="en-GB" sz="1400" b="1" dirty="0"/>
            </a:p>
          </p:txBody>
        </p:sp>
        <p:sp>
          <p:nvSpPr>
            <p:cNvPr id="16" name="Rectangle 15"/>
            <p:cNvSpPr/>
            <p:nvPr/>
          </p:nvSpPr>
          <p:spPr>
            <a:xfrm>
              <a:off x="4271" y="3015"/>
              <a:ext cx="968" cy="33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US" sz="1400" b="1" dirty="0" err="1"/>
                <a:t>BorderContainer</a:t>
              </a:r>
              <a:endParaRPr lang="en-GB" sz="1400" b="1" dirty="0"/>
            </a:p>
          </p:txBody>
        </p:sp>
        <p:sp>
          <p:nvSpPr>
            <p:cNvPr id="17" name="Rectangle 16"/>
            <p:cNvSpPr/>
            <p:nvPr/>
          </p:nvSpPr>
          <p:spPr>
            <a:xfrm>
              <a:off x="5284" y="3015"/>
              <a:ext cx="462" cy="33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US" sz="1400" b="1" dirty="0"/>
                <a:t>…</a:t>
              </a:r>
              <a:endParaRPr lang="en-GB" sz="1400" b="1" dirty="0"/>
            </a:p>
          </p:txBody>
        </p:sp>
        <p:sp>
          <p:nvSpPr>
            <p:cNvPr id="18" name="Rectangle 17"/>
            <p:cNvSpPr/>
            <p:nvPr/>
          </p:nvSpPr>
          <p:spPr>
            <a:xfrm>
              <a:off x="3024" y="3015"/>
              <a:ext cx="462" cy="33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400" b="1" dirty="0"/>
                <a:t>List</a:t>
              </a:r>
              <a:endParaRPr lang="en-GB" sz="1400" b="1" dirty="0"/>
            </a:p>
          </p:txBody>
        </p:sp>
        <p:sp>
          <p:nvSpPr>
            <p:cNvPr id="22" name="Rectangle 21"/>
            <p:cNvSpPr/>
            <p:nvPr/>
          </p:nvSpPr>
          <p:spPr>
            <a:xfrm>
              <a:off x="4932" y="1808"/>
              <a:ext cx="676" cy="33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400" b="1" dirty="0" err="1"/>
                <a:t>Scroller</a:t>
              </a:r>
              <a:endParaRPr lang="en-GB" sz="1400" b="1" dirty="0"/>
            </a:p>
          </p:txBody>
        </p:sp>
        <p:sp>
          <p:nvSpPr>
            <p:cNvPr id="23" name="Rectangle 22"/>
            <p:cNvSpPr/>
            <p:nvPr/>
          </p:nvSpPr>
          <p:spPr>
            <a:xfrm>
              <a:off x="842" y="1808"/>
              <a:ext cx="628" cy="33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US" sz="1400" b="1" dirty="0"/>
                <a:t>Group</a:t>
              </a:r>
              <a:endParaRPr lang="en-GB" sz="1400" b="1" dirty="0"/>
            </a:p>
          </p:txBody>
        </p:sp>
        <p:sp>
          <p:nvSpPr>
            <p:cNvPr id="24" name="Rectangle 23"/>
            <p:cNvSpPr/>
            <p:nvPr/>
          </p:nvSpPr>
          <p:spPr>
            <a:xfrm>
              <a:off x="1925" y="1809"/>
              <a:ext cx="829" cy="33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400" b="1" dirty="0" err="1"/>
                <a:t>DataGroup</a:t>
              </a:r>
              <a:endParaRPr lang="en-GB" sz="1400" b="1" dirty="0"/>
            </a:p>
          </p:txBody>
        </p:sp>
        <p:sp>
          <p:nvSpPr>
            <p:cNvPr id="25" name="Rectangle 24"/>
            <p:cNvSpPr/>
            <p:nvPr/>
          </p:nvSpPr>
          <p:spPr>
            <a:xfrm>
              <a:off x="0" y="2433"/>
              <a:ext cx="629" cy="33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US" sz="1400" b="1" dirty="0" err="1"/>
                <a:t>HGroup</a:t>
              </a:r>
              <a:endParaRPr lang="en-GB" sz="1400" b="1" dirty="0"/>
            </a:p>
          </p:txBody>
        </p:sp>
        <p:sp>
          <p:nvSpPr>
            <p:cNvPr id="26" name="Rectangle 25"/>
            <p:cNvSpPr/>
            <p:nvPr/>
          </p:nvSpPr>
          <p:spPr>
            <a:xfrm>
              <a:off x="732" y="2433"/>
              <a:ext cx="630" cy="33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US" sz="1400" b="1" dirty="0" err="1"/>
                <a:t>VGroup</a:t>
              </a:r>
              <a:endParaRPr lang="en-GB" sz="1400" b="1" dirty="0"/>
            </a:p>
          </p:txBody>
        </p:sp>
        <p:cxnSp>
          <p:nvCxnSpPr>
            <p:cNvPr id="27" name="Straight Arrow Connector 26"/>
            <p:cNvCxnSpPr>
              <a:stCxn id="11" idx="0"/>
              <a:endCxn id="3" idx="2"/>
            </p:cNvCxnSpPr>
            <p:nvPr/>
          </p:nvCxnSpPr>
          <p:spPr>
            <a:xfrm flipH="1" flipV="1">
              <a:off x="3088" y="996"/>
              <a:ext cx="1125" cy="231"/>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0" idx="0"/>
              <a:endCxn id="3" idx="2"/>
            </p:cNvCxnSpPr>
            <p:nvPr/>
          </p:nvCxnSpPr>
          <p:spPr>
            <a:xfrm flipV="1">
              <a:off x="1877" y="996"/>
              <a:ext cx="1211" cy="231"/>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3" idx="0"/>
              <a:endCxn id="10" idx="2"/>
            </p:cNvCxnSpPr>
            <p:nvPr/>
          </p:nvCxnSpPr>
          <p:spPr>
            <a:xfrm flipV="1">
              <a:off x="1156" y="1560"/>
              <a:ext cx="721" cy="248"/>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24" idx="0"/>
              <a:endCxn id="10" idx="2"/>
            </p:cNvCxnSpPr>
            <p:nvPr/>
          </p:nvCxnSpPr>
          <p:spPr>
            <a:xfrm flipH="1" flipV="1">
              <a:off x="1877" y="1560"/>
              <a:ext cx="462" cy="249"/>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25" idx="0"/>
              <a:endCxn id="23" idx="2"/>
            </p:cNvCxnSpPr>
            <p:nvPr/>
          </p:nvCxnSpPr>
          <p:spPr>
            <a:xfrm flipV="1">
              <a:off x="314" y="2148"/>
              <a:ext cx="842" cy="277"/>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2793" name="Straight Arrow Connector 42"/>
            <p:cNvCxnSpPr>
              <a:cxnSpLocks noChangeShapeType="1"/>
              <a:stCxn id="26" idx="0"/>
              <a:endCxn id="23" idx="2"/>
            </p:cNvCxnSpPr>
            <p:nvPr/>
          </p:nvCxnSpPr>
          <p:spPr bwMode="auto">
            <a:xfrm flipV="1">
              <a:off x="1048" y="2148"/>
              <a:ext cx="108" cy="277"/>
            </a:xfrm>
            <a:prstGeom prst="straightConnector1">
              <a:avLst/>
            </a:prstGeom>
            <a:noFill/>
            <a:ln w="38100" algn="ctr">
              <a:solidFill>
                <a:srgbClr val="595959"/>
              </a:solidFill>
              <a:round/>
              <a:headEnd type="none" w="lg" len="med"/>
              <a:tailEnd type="triangle" w="lg" len="med"/>
            </a:ln>
          </p:spPr>
        </p:cxnSp>
        <p:cxnSp>
          <p:nvCxnSpPr>
            <p:cNvPr id="46" name="Straight Arrow Connector 45"/>
            <p:cNvCxnSpPr>
              <a:stCxn id="12" idx="0"/>
              <a:endCxn id="11" idx="2"/>
            </p:cNvCxnSpPr>
            <p:nvPr/>
          </p:nvCxnSpPr>
          <p:spPr>
            <a:xfrm flipV="1">
              <a:off x="4036" y="1560"/>
              <a:ext cx="177" cy="249"/>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22" idx="0"/>
              <a:endCxn id="11" idx="2"/>
            </p:cNvCxnSpPr>
            <p:nvPr/>
          </p:nvCxnSpPr>
          <p:spPr>
            <a:xfrm flipH="1" flipV="1">
              <a:off x="4213" y="1560"/>
              <a:ext cx="1057" cy="248"/>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14" idx="0"/>
              <a:endCxn id="12" idx="2"/>
            </p:cNvCxnSpPr>
            <p:nvPr/>
          </p:nvCxnSpPr>
          <p:spPr>
            <a:xfrm flipH="1" flipV="1">
              <a:off x="4036" y="2143"/>
              <a:ext cx="704" cy="288"/>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13" idx="0"/>
              <a:endCxn id="12" idx="2"/>
            </p:cNvCxnSpPr>
            <p:nvPr/>
          </p:nvCxnSpPr>
          <p:spPr>
            <a:xfrm flipV="1">
              <a:off x="3320" y="2143"/>
              <a:ext cx="717" cy="290"/>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18" idx="0"/>
              <a:endCxn id="13" idx="2"/>
            </p:cNvCxnSpPr>
            <p:nvPr/>
          </p:nvCxnSpPr>
          <p:spPr>
            <a:xfrm flipV="1">
              <a:off x="3255" y="2766"/>
              <a:ext cx="65" cy="249"/>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5" idx="0"/>
              <a:endCxn id="14" idx="2"/>
            </p:cNvCxnSpPr>
            <p:nvPr/>
          </p:nvCxnSpPr>
          <p:spPr>
            <a:xfrm flipV="1">
              <a:off x="3973" y="2771"/>
              <a:ext cx="767" cy="236"/>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16" idx="0"/>
              <a:endCxn id="14" idx="2"/>
            </p:cNvCxnSpPr>
            <p:nvPr/>
          </p:nvCxnSpPr>
          <p:spPr>
            <a:xfrm flipH="1" flipV="1">
              <a:off x="4740" y="2771"/>
              <a:ext cx="15" cy="236"/>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17" idx="0"/>
              <a:endCxn id="14" idx="2"/>
            </p:cNvCxnSpPr>
            <p:nvPr/>
          </p:nvCxnSpPr>
          <p:spPr>
            <a:xfrm flipH="1" flipV="1">
              <a:off x="4740" y="2763"/>
              <a:ext cx="775" cy="252"/>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sp>
          <p:nvSpPr>
            <p:cNvPr id="2" name="Rectangle 22"/>
            <p:cNvSpPr/>
            <p:nvPr/>
          </p:nvSpPr>
          <p:spPr>
            <a:xfrm>
              <a:off x="1437" y="2431"/>
              <a:ext cx="855" cy="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US" sz="1400" b="1">
                  <a:solidFill>
                    <a:srgbClr val="FFFFFF"/>
                  </a:solidFill>
                  <a:cs typeface="Arial" charset="0"/>
                </a:rPr>
                <a:t>ItemRenderer</a:t>
              </a:r>
              <a:endParaRPr lang="en-GB" sz="1400" b="1">
                <a:solidFill>
                  <a:srgbClr val="FFFFFF"/>
                </a:solidFill>
                <a:cs typeface="Arial" charset="0"/>
              </a:endParaRPr>
            </a:p>
          </p:txBody>
        </p:sp>
        <p:cxnSp>
          <p:nvCxnSpPr>
            <p:cNvPr id="4" name="Straight Arrow Connector 42"/>
            <p:cNvCxnSpPr>
              <a:stCxn id="0" idx="0"/>
              <a:endCxn id="23" idx="2"/>
            </p:cNvCxnSpPr>
            <p:nvPr/>
          </p:nvCxnSpPr>
          <p:spPr>
            <a:xfrm flipH="1" flipV="1">
              <a:off x="1156" y="2149"/>
              <a:ext cx="709" cy="274"/>
            </a:xfrm>
            <a:prstGeom prst="straightConnector1">
              <a:avLst/>
            </a:prstGeom>
            <a:ln w="38100">
              <a:solidFill>
                <a:schemeClr val="tx1">
                  <a:lumMod val="65000"/>
                  <a:lumOff val="35000"/>
                </a:schemeClr>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re 1"/>
          <p:cNvSpPr>
            <a:spLocks noGrp="1"/>
          </p:cNvSpPr>
          <p:nvPr>
            <p:ph type="title"/>
          </p:nvPr>
        </p:nvSpPr>
        <p:spPr>
          <a:xfrm>
            <a:off x="0" y="-100013"/>
            <a:ext cx="9144000" cy="865188"/>
          </a:xfrm>
        </p:spPr>
        <p:txBody>
          <a:bodyPr/>
          <a:lstStyle/>
          <a:p>
            <a:pPr eaLnBrk="1" hangingPunct="1"/>
            <a:r>
              <a:rPr lang="fr-CA" b="1" smtClean="0"/>
              <a:t>Group Basics</a:t>
            </a:r>
          </a:p>
        </p:txBody>
      </p:sp>
      <p:sp>
        <p:nvSpPr>
          <p:cNvPr id="31746" name="Espace réservé du contenu 2"/>
          <p:cNvSpPr>
            <a:spLocks noGrp="1"/>
          </p:cNvSpPr>
          <p:nvPr>
            <p:ph idx="1"/>
          </p:nvPr>
        </p:nvSpPr>
        <p:spPr>
          <a:xfrm>
            <a:off x="250825" y="765175"/>
            <a:ext cx="8435975" cy="5616575"/>
          </a:xfrm>
        </p:spPr>
        <p:txBody>
          <a:bodyPr/>
          <a:lstStyle/>
          <a:p>
            <a:pPr eaLnBrk="1" hangingPunct="1"/>
            <a:r>
              <a:rPr lang="fr-CA" smtClean="0"/>
              <a:t>Group is the main container class in Spark for holding visual elements</a:t>
            </a:r>
          </a:p>
          <a:p>
            <a:pPr eaLnBrk="1" hangingPunct="1"/>
            <a:r>
              <a:rPr lang="fr-CA" smtClean="0"/>
              <a:t>Differences with MX Container:</a:t>
            </a:r>
          </a:p>
          <a:p>
            <a:pPr lvl="1"/>
            <a:r>
              <a:rPr lang="en-GB" smtClean="0"/>
              <a:t>Swappable layouts</a:t>
            </a:r>
          </a:p>
          <a:p>
            <a:pPr lvl="1"/>
            <a:r>
              <a:rPr lang="en-GB" smtClean="0"/>
              <a:t>Chromeless</a:t>
            </a:r>
          </a:p>
          <a:p>
            <a:pPr lvl="1"/>
            <a:r>
              <a:rPr lang="en-US" smtClean="0"/>
              <a:t>No scrollbars </a:t>
            </a:r>
          </a:p>
          <a:p>
            <a:pPr lvl="1"/>
            <a:r>
              <a:rPr lang="en-US" smtClean="0"/>
              <a:t>No deferred instantiation</a:t>
            </a:r>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animEffect transition="in" filter="fade">
                                      <p:cBhvr>
                                        <p:cTn id="7" dur="1000"/>
                                        <p:tgtEl>
                                          <p:spTgt spid="31746">
                                            <p:txEl>
                                              <p:pRg st="0" end="0"/>
                                            </p:txEl>
                                          </p:spTgt>
                                        </p:tgtEl>
                                      </p:cBhvr>
                                    </p:animEffect>
                                    <p:anim calcmode="lin" valueType="num">
                                      <p:cBhvr>
                                        <p:cTn id="8" dur="1000" fill="hold"/>
                                        <p:tgtEl>
                                          <p:spTgt spid="3174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174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1746">
                                            <p:txEl>
                                              <p:pRg st="1" end="1"/>
                                            </p:txEl>
                                          </p:spTgt>
                                        </p:tgtEl>
                                        <p:attrNameLst>
                                          <p:attrName>style.visibility</p:attrName>
                                        </p:attrNameLst>
                                      </p:cBhvr>
                                      <p:to>
                                        <p:strVal val="visible"/>
                                      </p:to>
                                    </p:set>
                                    <p:animEffect transition="in" filter="fade">
                                      <p:cBhvr>
                                        <p:cTn id="14" dur="1000"/>
                                        <p:tgtEl>
                                          <p:spTgt spid="31746">
                                            <p:txEl>
                                              <p:pRg st="1" end="1"/>
                                            </p:txEl>
                                          </p:spTgt>
                                        </p:tgtEl>
                                      </p:cBhvr>
                                    </p:animEffect>
                                    <p:anim calcmode="lin" valueType="num">
                                      <p:cBhvr>
                                        <p:cTn id="15" dur="1000" fill="hold"/>
                                        <p:tgtEl>
                                          <p:spTgt spid="3174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1746">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1746">
                                            <p:txEl>
                                              <p:pRg st="2" end="2"/>
                                            </p:txEl>
                                          </p:spTgt>
                                        </p:tgtEl>
                                        <p:attrNameLst>
                                          <p:attrName>style.visibility</p:attrName>
                                        </p:attrNameLst>
                                      </p:cBhvr>
                                      <p:to>
                                        <p:strVal val="visible"/>
                                      </p:to>
                                    </p:set>
                                    <p:animEffect transition="in" filter="fade">
                                      <p:cBhvr>
                                        <p:cTn id="19" dur="1000"/>
                                        <p:tgtEl>
                                          <p:spTgt spid="31746">
                                            <p:txEl>
                                              <p:pRg st="2" end="2"/>
                                            </p:txEl>
                                          </p:spTgt>
                                        </p:tgtEl>
                                      </p:cBhvr>
                                    </p:animEffect>
                                    <p:anim calcmode="lin" valueType="num">
                                      <p:cBhvr>
                                        <p:cTn id="20" dur="1000" fill="hold"/>
                                        <p:tgtEl>
                                          <p:spTgt spid="31746">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1746">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1746">
                                            <p:txEl>
                                              <p:pRg st="3" end="3"/>
                                            </p:txEl>
                                          </p:spTgt>
                                        </p:tgtEl>
                                        <p:attrNameLst>
                                          <p:attrName>style.visibility</p:attrName>
                                        </p:attrNameLst>
                                      </p:cBhvr>
                                      <p:to>
                                        <p:strVal val="visible"/>
                                      </p:to>
                                    </p:set>
                                    <p:animEffect transition="in" filter="fade">
                                      <p:cBhvr>
                                        <p:cTn id="24" dur="1000"/>
                                        <p:tgtEl>
                                          <p:spTgt spid="31746">
                                            <p:txEl>
                                              <p:pRg st="3" end="3"/>
                                            </p:txEl>
                                          </p:spTgt>
                                        </p:tgtEl>
                                      </p:cBhvr>
                                    </p:animEffect>
                                    <p:anim calcmode="lin" valueType="num">
                                      <p:cBhvr>
                                        <p:cTn id="25" dur="1000" fill="hold"/>
                                        <p:tgtEl>
                                          <p:spTgt spid="31746">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1746">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1746">
                                            <p:txEl>
                                              <p:pRg st="4" end="4"/>
                                            </p:txEl>
                                          </p:spTgt>
                                        </p:tgtEl>
                                        <p:attrNameLst>
                                          <p:attrName>style.visibility</p:attrName>
                                        </p:attrNameLst>
                                      </p:cBhvr>
                                      <p:to>
                                        <p:strVal val="visible"/>
                                      </p:to>
                                    </p:set>
                                    <p:animEffect transition="in" filter="fade">
                                      <p:cBhvr>
                                        <p:cTn id="29" dur="1000"/>
                                        <p:tgtEl>
                                          <p:spTgt spid="31746">
                                            <p:txEl>
                                              <p:pRg st="4" end="4"/>
                                            </p:txEl>
                                          </p:spTgt>
                                        </p:tgtEl>
                                      </p:cBhvr>
                                    </p:animEffect>
                                    <p:anim calcmode="lin" valueType="num">
                                      <p:cBhvr>
                                        <p:cTn id="30" dur="1000" fill="hold"/>
                                        <p:tgtEl>
                                          <p:spTgt spid="31746">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1746">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1746">
                                            <p:txEl>
                                              <p:pRg st="5" end="5"/>
                                            </p:txEl>
                                          </p:spTgt>
                                        </p:tgtEl>
                                        <p:attrNameLst>
                                          <p:attrName>style.visibility</p:attrName>
                                        </p:attrNameLst>
                                      </p:cBhvr>
                                      <p:to>
                                        <p:strVal val="visible"/>
                                      </p:to>
                                    </p:set>
                                    <p:animEffect transition="in" filter="fade">
                                      <p:cBhvr>
                                        <p:cTn id="34" dur="1000"/>
                                        <p:tgtEl>
                                          <p:spTgt spid="31746">
                                            <p:txEl>
                                              <p:pRg st="5" end="5"/>
                                            </p:txEl>
                                          </p:spTgt>
                                        </p:tgtEl>
                                      </p:cBhvr>
                                    </p:animEffect>
                                    <p:anim calcmode="lin" valueType="num">
                                      <p:cBhvr>
                                        <p:cTn id="35" dur="1000" fill="hold"/>
                                        <p:tgtEl>
                                          <p:spTgt spid="31746">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174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re 1"/>
          <p:cNvSpPr>
            <a:spLocks noGrp="1"/>
          </p:cNvSpPr>
          <p:nvPr>
            <p:ph type="title"/>
          </p:nvPr>
        </p:nvSpPr>
        <p:spPr>
          <a:xfrm>
            <a:off x="0" y="-100013"/>
            <a:ext cx="9144000" cy="865188"/>
          </a:xfrm>
        </p:spPr>
        <p:txBody>
          <a:bodyPr/>
          <a:lstStyle/>
          <a:p>
            <a:pPr eaLnBrk="1" hangingPunct="1"/>
            <a:r>
              <a:rPr lang="fr-CA" b="1" smtClean="0"/>
              <a:t>Assignable Layouts</a:t>
            </a:r>
          </a:p>
        </p:txBody>
      </p:sp>
      <p:sp>
        <p:nvSpPr>
          <p:cNvPr id="31746" name="Espace réservé du contenu 2"/>
          <p:cNvSpPr>
            <a:spLocks noGrp="1"/>
          </p:cNvSpPr>
          <p:nvPr>
            <p:ph idx="1"/>
          </p:nvPr>
        </p:nvSpPr>
        <p:spPr>
          <a:xfrm>
            <a:off x="250825" y="765175"/>
            <a:ext cx="8435975" cy="5616575"/>
          </a:xfrm>
        </p:spPr>
        <p:txBody>
          <a:bodyPr/>
          <a:lstStyle/>
          <a:p>
            <a:pPr eaLnBrk="1" hangingPunct="1"/>
            <a:r>
              <a:rPr lang="fr-CA" smtClean="0"/>
              <a:t>How a component is sized and positioned is now deferred to a separate layout object</a:t>
            </a:r>
          </a:p>
          <a:p>
            <a:pPr eaLnBrk="1" hangingPunct="1"/>
            <a:r>
              <a:rPr lang="fr-CA" smtClean="0"/>
              <a:t>Layout objects must extend LayoutBase</a:t>
            </a:r>
          </a:p>
          <a:p>
            <a:pPr eaLnBrk="1" hangingPunct="1"/>
            <a:r>
              <a:rPr lang="fr-CA" smtClean="0"/>
              <a:t>Examples:</a:t>
            </a:r>
          </a:p>
          <a:p>
            <a:pPr lvl="1" eaLnBrk="1" hangingPunct="1"/>
            <a:r>
              <a:rPr lang="fr-CA" smtClean="0"/>
              <a:t>BasicLayout</a:t>
            </a:r>
          </a:p>
          <a:p>
            <a:pPr lvl="1" eaLnBrk="1" hangingPunct="1"/>
            <a:r>
              <a:rPr lang="fr-CA" smtClean="0"/>
              <a:t>VerticalLayout</a:t>
            </a:r>
          </a:p>
          <a:p>
            <a:pPr lvl="1" eaLnBrk="1" hangingPunct="1"/>
            <a:r>
              <a:rPr lang="fr-CA" smtClean="0"/>
              <a:t>HorizontalLayout</a:t>
            </a:r>
          </a:p>
          <a:p>
            <a:pPr lvl="1" eaLnBrk="1" hangingPunct="1"/>
            <a:r>
              <a:rPr lang="fr-CA" smtClean="0"/>
              <a:t>ScrollerLayout</a:t>
            </a:r>
          </a:p>
          <a:p>
            <a:pPr lvl="1" eaLnBrk="1" hangingPunct="1"/>
            <a:r>
              <a:rPr lang="fr-CA" smtClean="0"/>
              <a:t>ConstraintLayout (4.5)</a:t>
            </a:r>
          </a:p>
          <a:p>
            <a:pPr lvl="1" eaLnBrk="1" hangingPunct="1"/>
            <a:r>
              <a:rPr lang="fr-CA" smtClean="0"/>
              <a:t>FormItemLayout (4.5)</a:t>
            </a:r>
          </a:p>
          <a:p>
            <a:pPr lvl="1" eaLnBrk="1" hangingPunct="1"/>
            <a:r>
              <a:rPr lang="fr-CA" smtClean="0"/>
              <a:t>….</a:t>
            </a:r>
          </a:p>
          <a:p>
            <a:pPr eaLnBrk="1" hangingPunct="1"/>
            <a:endParaRPr lang="fr-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animEffect transition="in" filter="fade">
                                      <p:cBhvr>
                                        <p:cTn id="7" dur="1000"/>
                                        <p:tgtEl>
                                          <p:spTgt spid="31746">
                                            <p:txEl>
                                              <p:pRg st="0" end="0"/>
                                            </p:txEl>
                                          </p:spTgt>
                                        </p:tgtEl>
                                      </p:cBhvr>
                                    </p:animEffect>
                                    <p:anim calcmode="lin" valueType="num">
                                      <p:cBhvr>
                                        <p:cTn id="8" dur="1000" fill="hold"/>
                                        <p:tgtEl>
                                          <p:spTgt spid="3174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174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1746">
                                            <p:txEl>
                                              <p:pRg st="1" end="1"/>
                                            </p:txEl>
                                          </p:spTgt>
                                        </p:tgtEl>
                                        <p:attrNameLst>
                                          <p:attrName>style.visibility</p:attrName>
                                        </p:attrNameLst>
                                      </p:cBhvr>
                                      <p:to>
                                        <p:strVal val="visible"/>
                                      </p:to>
                                    </p:set>
                                    <p:animEffect transition="in" filter="fade">
                                      <p:cBhvr>
                                        <p:cTn id="14" dur="1000"/>
                                        <p:tgtEl>
                                          <p:spTgt spid="31746">
                                            <p:txEl>
                                              <p:pRg st="1" end="1"/>
                                            </p:txEl>
                                          </p:spTgt>
                                        </p:tgtEl>
                                      </p:cBhvr>
                                    </p:animEffect>
                                    <p:anim calcmode="lin" valueType="num">
                                      <p:cBhvr>
                                        <p:cTn id="15" dur="1000" fill="hold"/>
                                        <p:tgtEl>
                                          <p:spTgt spid="3174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174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1746">
                                            <p:txEl>
                                              <p:pRg st="2" end="2"/>
                                            </p:txEl>
                                          </p:spTgt>
                                        </p:tgtEl>
                                        <p:attrNameLst>
                                          <p:attrName>style.visibility</p:attrName>
                                        </p:attrNameLst>
                                      </p:cBhvr>
                                      <p:to>
                                        <p:strVal val="visible"/>
                                      </p:to>
                                    </p:set>
                                    <p:animEffect transition="in" filter="fade">
                                      <p:cBhvr>
                                        <p:cTn id="21" dur="1000"/>
                                        <p:tgtEl>
                                          <p:spTgt spid="31746">
                                            <p:txEl>
                                              <p:pRg st="2" end="2"/>
                                            </p:txEl>
                                          </p:spTgt>
                                        </p:tgtEl>
                                      </p:cBhvr>
                                    </p:animEffect>
                                    <p:anim calcmode="lin" valueType="num">
                                      <p:cBhvr>
                                        <p:cTn id="22" dur="1000" fill="hold"/>
                                        <p:tgtEl>
                                          <p:spTgt spid="3174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1746">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1746">
                                            <p:txEl>
                                              <p:pRg st="3" end="3"/>
                                            </p:txEl>
                                          </p:spTgt>
                                        </p:tgtEl>
                                        <p:attrNameLst>
                                          <p:attrName>style.visibility</p:attrName>
                                        </p:attrNameLst>
                                      </p:cBhvr>
                                      <p:to>
                                        <p:strVal val="visible"/>
                                      </p:to>
                                    </p:set>
                                    <p:animEffect transition="in" filter="fade">
                                      <p:cBhvr>
                                        <p:cTn id="26" dur="1000"/>
                                        <p:tgtEl>
                                          <p:spTgt spid="31746">
                                            <p:txEl>
                                              <p:pRg st="3" end="3"/>
                                            </p:txEl>
                                          </p:spTgt>
                                        </p:tgtEl>
                                      </p:cBhvr>
                                    </p:animEffect>
                                    <p:anim calcmode="lin" valueType="num">
                                      <p:cBhvr>
                                        <p:cTn id="27" dur="1000" fill="hold"/>
                                        <p:tgtEl>
                                          <p:spTgt spid="31746">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1746">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1746">
                                            <p:txEl>
                                              <p:pRg st="4" end="4"/>
                                            </p:txEl>
                                          </p:spTgt>
                                        </p:tgtEl>
                                        <p:attrNameLst>
                                          <p:attrName>style.visibility</p:attrName>
                                        </p:attrNameLst>
                                      </p:cBhvr>
                                      <p:to>
                                        <p:strVal val="visible"/>
                                      </p:to>
                                    </p:set>
                                    <p:animEffect transition="in" filter="fade">
                                      <p:cBhvr>
                                        <p:cTn id="31" dur="1000"/>
                                        <p:tgtEl>
                                          <p:spTgt spid="31746">
                                            <p:txEl>
                                              <p:pRg st="4" end="4"/>
                                            </p:txEl>
                                          </p:spTgt>
                                        </p:tgtEl>
                                      </p:cBhvr>
                                    </p:animEffect>
                                    <p:anim calcmode="lin" valueType="num">
                                      <p:cBhvr>
                                        <p:cTn id="32" dur="1000" fill="hold"/>
                                        <p:tgtEl>
                                          <p:spTgt spid="31746">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1746">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1746">
                                            <p:txEl>
                                              <p:pRg st="5" end="5"/>
                                            </p:txEl>
                                          </p:spTgt>
                                        </p:tgtEl>
                                        <p:attrNameLst>
                                          <p:attrName>style.visibility</p:attrName>
                                        </p:attrNameLst>
                                      </p:cBhvr>
                                      <p:to>
                                        <p:strVal val="visible"/>
                                      </p:to>
                                    </p:set>
                                    <p:animEffect transition="in" filter="fade">
                                      <p:cBhvr>
                                        <p:cTn id="36" dur="1000"/>
                                        <p:tgtEl>
                                          <p:spTgt spid="31746">
                                            <p:txEl>
                                              <p:pRg st="5" end="5"/>
                                            </p:txEl>
                                          </p:spTgt>
                                        </p:tgtEl>
                                      </p:cBhvr>
                                    </p:animEffect>
                                    <p:anim calcmode="lin" valueType="num">
                                      <p:cBhvr>
                                        <p:cTn id="37" dur="1000" fill="hold"/>
                                        <p:tgtEl>
                                          <p:spTgt spid="31746">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1746">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1746">
                                            <p:txEl>
                                              <p:pRg st="6" end="6"/>
                                            </p:txEl>
                                          </p:spTgt>
                                        </p:tgtEl>
                                        <p:attrNameLst>
                                          <p:attrName>style.visibility</p:attrName>
                                        </p:attrNameLst>
                                      </p:cBhvr>
                                      <p:to>
                                        <p:strVal val="visible"/>
                                      </p:to>
                                    </p:set>
                                    <p:animEffect transition="in" filter="fade">
                                      <p:cBhvr>
                                        <p:cTn id="41" dur="1000"/>
                                        <p:tgtEl>
                                          <p:spTgt spid="31746">
                                            <p:txEl>
                                              <p:pRg st="6" end="6"/>
                                            </p:txEl>
                                          </p:spTgt>
                                        </p:tgtEl>
                                      </p:cBhvr>
                                    </p:animEffect>
                                    <p:anim calcmode="lin" valueType="num">
                                      <p:cBhvr>
                                        <p:cTn id="42" dur="1000" fill="hold"/>
                                        <p:tgtEl>
                                          <p:spTgt spid="31746">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1746">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1746">
                                            <p:txEl>
                                              <p:pRg st="7" end="7"/>
                                            </p:txEl>
                                          </p:spTgt>
                                        </p:tgtEl>
                                        <p:attrNameLst>
                                          <p:attrName>style.visibility</p:attrName>
                                        </p:attrNameLst>
                                      </p:cBhvr>
                                      <p:to>
                                        <p:strVal val="visible"/>
                                      </p:to>
                                    </p:set>
                                    <p:animEffect transition="in" filter="fade">
                                      <p:cBhvr>
                                        <p:cTn id="46" dur="1000"/>
                                        <p:tgtEl>
                                          <p:spTgt spid="31746">
                                            <p:txEl>
                                              <p:pRg st="7" end="7"/>
                                            </p:txEl>
                                          </p:spTgt>
                                        </p:tgtEl>
                                      </p:cBhvr>
                                    </p:animEffect>
                                    <p:anim calcmode="lin" valueType="num">
                                      <p:cBhvr>
                                        <p:cTn id="47" dur="1000" fill="hold"/>
                                        <p:tgtEl>
                                          <p:spTgt spid="31746">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1746">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1746">
                                            <p:txEl>
                                              <p:pRg st="8" end="8"/>
                                            </p:txEl>
                                          </p:spTgt>
                                        </p:tgtEl>
                                        <p:attrNameLst>
                                          <p:attrName>style.visibility</p:attrName>
                                        </p:attrNameLst>
                                      </p:cBhvr>
                                      <p:to>
                                        <p:strVal val="visible"/>
                                      </p:to>
                                    </p:set>
                                    <p:animEffect transition="in" filter="fade">
                                      <p:cBhvr>
                                        <p:cTn id="51" dur="1000"/>
                                        <p:tgtEl>
                                          <p:spTgt spid="31746">
                                            <p:txEl>
                                              <p:pRg st="8" end="8"/>
                                            </p:txEl>
                                          </p:spTgt>
                                        </p:tgtEl>
                                      </p:cBhvr>
                                    </p:animEffect>
                                    <p:anim calcmode="lin" valueType="num">
                                      <p:cBhvr>
                                        <p:cTn id="52" dur="1000" fill="hold"/>
                                        <p:tgtEl>
                                          <p:spTgt spid="31746">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1746">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1746">
                                            <p:txEl>
                                              <p:pRg st="9" end="9"/>
                                            </p:txEl>
                                          </p:spTgt>
                                        </p:tgtEl>
                                        <p:attrNameLst>
                                          <p:attrName>style.visibility</p:attrName>
                                        </p:attrNameLst>
                                      </p:cBhvr>
                                      <p:to>
                                        <p:strVal val="visible"/>
                                      </p:to>
                                    </p:set>
                                    <p:animEffect transition="in" filter="fade">
                                      <p:cBhvr>
                                        <p:cTn id="56" dur="1000"/>
                                        <p:tgtEl>
                                          <p:spTgt spid="31746">
                                            <p:txEl>
                                              <p:pRg st="9" end="9"/>
                                            </p:txEl>
                                          </p:spTgt>
                                        </p:tgtEl>
                                      </p:cBhvr>
                                    </p:animEffect>
                                    <p:anim calcmode="lin" valueType="num">
                                      <p:cBhvr>
                                        <p:cTn id="57" dur="1000" fill="hold"/>
                                        <p:tgtEl>
                                          <p:spTgt spid="31746">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1746">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re 1"/>
          <p:cNvSpPr>
            <a:spLocks noGrp="1"/>
          </p:cNvSpPr>
          <p:nvPr>
            <p:ph type="title"/>
          </p:nvPr>
        </p:nvSpPr>
        <p:spPr>
          <a:xfrm>
            <a:off x="0" y="44450"/>
            <a:ext cx="9144000" cy="865188"/>
          </a:xfrm>
        </p:spPr>
        <p:txBody>
          <a:bodyPr/>
          <a:lstStyle/>
          <a:p>
            <a:pPr eaLnBrk="1" hangingPunct="1"/>
            <a:r>
              <a:rPr lang="fr-CA" b="1" smtClean="0"/>
              <a:t>What can containers hold?</a:t>
            </a:r>
          </a:p>
        </p:txBody>
      </p:sp>
      <p:sp>
        <p:nvSpPr>
          <p:cNvPr id="32770" name="Espace réservé du contenu 2"/>
          <p:cNvSpPr>
            <a:spLocks noGrp="1"/>
          </p:cNvSpPr>
          <p:nvPr>
            <p:ph idx="1"/>
          </p:nvPr>
        </p:nvSpPr>
        <p:spPr>
          <a:xfrm>
            <a:off x="250825" y="908050"/>
            <a:ext cx="8435975" cy="5400675"/>
          </a:xfrm>
        </p:spPr>
        <p:txBody>
          <a:bodyPr/>
          <a:lstStyle/>
          <a:p>
            <a:pPr eaLnBrk="1" hangingPunct="1"/>
            <a:r>
              <a:rPr lang="fr-CA" smtClean="0"/>
              <a:t>Visual Elements: Anything that implements IVisualElement (and ILayoutElement)</a:t>
            </a:r>
          </a:p>
          <a:p>
            <a:pPr lvl="1" eaLnBrk="1" hangingPunct="1"/>
            <a:r>
              <a:rPr lang="fr-CA" smtClean="0"/>
              <a:t>UIComponent</a:t>
            </a:r>
          </a:p>
          <a:p>
            <a:pPr lvl="1" eaLnBrk="1" hangingPunct="1"/>
            <a:r>
              <a:rPr lang="fr-CA" smtClean="0"/>
              <a:t>GraphicElement</a:t>
            </a:r>
          </a:p>
          <a:p>
            <a:pPr lvl="1" eaLnBrk="1" hangingPunct="1"/>
            <a:r>
              <a:rPr lang="fr-CA" smtClean="0"/>
              <a:t>SpriteVisualElement</a:t>
            </a:r>
          </a:p>
          <a:p>
            <a:pPr lvl="1" eaLnBrk="1" hangingPunct="1"/>
            <a:r>
              <a:rPr lang="fr-CA" smtClean="0"/>
              <a:t>UIMovieClip</a:t>
            </a:r>
          </a:p>
          <a:p>
            <a:pPr lvl="1" eaLnBrk="1" hangingPunct="1"/>
            <a:r>
              <a:rPr lang="fr-CA" smtClean="0"/>
              <a:t>StyleableTextField (Flex 4.5 only)</a:t>
            </a:r>
          </a:p>
          <a:p>
            <a:pPr eaLnBrk="1" hangingPunct="1"/>
            <a:r>
              <a:rPr lang="fr-CA" smtClean="0"/>
              <a:t>DataGroup can hold data items (basically anything)</a:t>
            </a:r>
          </a:p>
          <a:p>
            <a:pPr lvl="1" eaLnBrk="1" hangingPunct="1"/>
            <a:r>
              <a:rPr lang="fr-CA" smtClean="0"/>
              <a:t>Item renderer must be able to convert it to an IVisualElement AND a DisplayObject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animEffect transition="in" filter="fade">
                                      <p:cBhvr>
                                        <p:cTn id="7" dur="500"/>
                                        <p:tgtEl>
                                          <p:spTgt spid="3277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770">
                                            <p:txEl>
                                              <p:pRg st="1" end="1"/>
                                            </p:txEl>
                                          </p:spTgt>
                                        </p:tgtEl>
                                        <p:attrNameLst>
                                          <p:attrName>style.visibility</p:attrName>
                                        </p:attrNameLst>
                                      </p:cBhvr>
                                      <p:to>
                                        <p:strVal val="visible"/>
                                      </p:to>
                                    </p:set>
                                    <p:animEffect transition="in" filter="fade">
                                      <p:cBhvr>
                                        <p:cTn id="10" dur="500"/>
                                        <p:tgtEl>
                                          <p:spTgt spid="32770">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2770">
                                            <p:txEl>
                                              <p:pRg st="2" end="2"/>
                                            </p:txEl>
                                          </p:spTgt>
                                        </p:tgtEl>
                                        <p:attrNameLst>
                                          <p:attrName>style.visibility</p:attrName>
                                        </p:attrNameLst>
                                      </p:cBhvr>
                                      <p:to>
                                        <p:strVal val="visible"/>
                                      </p:to>
                                    </p:set>
                                    <p:animEffect transition="in" filter="fade">
                                      <p:cBhvr>
                                        <p:cTn id="13" dur="500"/>
                                        <p:tgtEl>
                                          <p:spTgt spid="32770">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2770">
                                            <p:txEl>
                                              <p:pRg st="3" end="3"/>
                                            </p:txEl>
                                          </p:spTgt>
                                        </p:tgtEl>
                                        <p:attrNameLst>
                                          <p:attrName>style.visibility</p:attrName>
                                        </p:attrNameLst>
                                      </p:cBhvr>
                                      <p:to>
                                        <p:strVal val="visible"/>
                                      </p:to>
                                    </p:set>
                                    <p:animEffect transition="in" filter="fade">
                                      <p:cBhvr>
                                        <p:cTn id="16" dur="500"/>
                                        <p:tgtEl>
                                          <p:spTgt spid="32770">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2770">
                                            <p:txEl>
                                              <p:pRg st="4" end="4"/>
                                            </p:txEl>
                                          </p:spTgt>
                                        </p:tgtEl>
                                        <p:attrNameLst>
                                          <p:attrName>style.visibility</p:attrName>
                                        </p:attrNameLst>
                                      </p:cBhvr>
                                      <p:to>
                                        <p:strVal val="visible"/>
                                      </p:to>
                                    </p:set>
                                    <p:animEffect transition="in" filter="fade">
                                      <p:cBhvr>
                                        <p:cTn id="19" dur="500"/>
                                        <p:tgtEl>
                                          <p:spTgt spid="32770">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2770">
                                            <p:txEl>
                                              <p:pRg st="5" end="5"/>
                                            </p:txEl>
                                          </p:spTgt>
                                        </p:tgtEl>
                                        <p:attrNameLst>
                                          <p:attrName>style.visibility</p:attrName>
                                        </p:attrNameLst>
                                      </p:cBhvr>
                                      <p:to>
                                        <p:strVal val="visible"/>
                                      </p:to>
                                    </p:set>
                                    <p:animEffect transition="in" filter="fade">
                                      <p:cBhvr>
                                        <p:cTn id="22" dur="500"/>
                                        <p:tgtEl>
                                          <p:spTgt spid="32770">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2770">
                                            <p:txEl>
                                              <p:pRg st="6" end="6"/>
                                            </p:txEl>
                                          </p:spTgt>
                                        </p:tgtEl>
                                        <p:attrNameLst>
                                          <p:attrName>style.visibility</p:attrName>
                                        </p:attrNameLst>
                                      </p:cBhvr>
                                      <p:to>
                                        <p:strVal val="visible"/>
                                      </p:to>
                                    </p:set>
                                    <p:animEffect transition="in" filter="fade">
                                      <p:cBhvr>
                                        <p:cTn id="27" dur="500"/>
                                        <p:tgtEl>
                                          <p:spTgt spid="32770">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2770">
                                            <p:txEl>
                                              <p:pRg st="7" end="7"/>
                                            </p:txEl>
                                          </p:spTgt>
                                        </p:tgtEl>
                                        <p:attrNameLst>
                                          <p:attrName>style.visibility</p:attrName>
                                        </p:attrNameLst>
                                      </p:cBhvr>
                                      <p:to>
                                        <p:strVal val="visible"/>
                                      </p:to>
                                    </p:set>
                                    <p:animEffect transition="in" filter="fade">
                                      <p:cBhvr>
                                        <p:cTn id="30" dur="500"/>
                                        <p:tgtEl>
                                          <p:spTgt spid="3277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04813"/>
            <a:ext cx="8162925" cy="411162"/>
          </a:xfrm>
        </p:spPr>
        <p:txBody>
          <a:bodyPr>
            <a:normAutofit fontScale="90000"/>
          </a:bodyPr>
          <a:lstStyle/>
          <a:p>
            <a:pPr eaLnBrk="1" hangingPunct="1">
              <a:defRPr/>
            </a:pPr>
            <a:r>
              <a:rPr lang="en-US" b="1" dirty="0" err="1" smtClean="0"/>
              <a:t>UIComponent</a:t>
            </a:r>
            <a:r>
              <a:rPr lang="en-US" b="1" dirty="0" smtClean="0"/>
              <a:t> </a:t>
            </a:r>
            <a:r>
              <a:rPr lang="en-US" b="1" dirty="0" err="1" smtClean="0"/>
              <a:t>vs</a:t>
            </a:r>
            <a:r>
              <a:rPr lang="en-US" b="1" dirty="0" smtClean="0"/>
              <a:t> </a:t>
            </a:r>
            <a:r>
              <a:rPr lang="en-US" b="1" dirty="0" err="1" smtClean="0"/>
              <a:t>GraphicElement</a:t>
            </a:r>
            <a:r>
              <a:rPr lang="en-US" b="1" dirty="0" smtClean="0"/>
              <a:t> vs. Compiled FXG</a:t>
            </a:r>
            <a:endParaRPr lang="en-US" b="1" dirty="0"/>
          </a:p>
        </p:txBody>
      </p:sp>
      <p:sp>
        <p:nvSpPr>
          <p:cNvPr id="4" name="Slide Number Placeholder 3"/>
          <p:cNvSpPr>
            <a:spLocks noGrp="1"/>
          </p:cNvSpPr>
          <p:nvPr>
            <p:ph type="sldNum" sz="quarter" idx="12"/>
          </p:nvPr>
        </p:nvSpPr>
        <p:spPr/>
        <p:txBody>
          <a:bodyPr/>
          <a:lstStyle/>
          <a:p>
            <a:pPr algn="ctr">
              <a:defRPr/>
            </a:pPr>
            <a:fld id="{D9B634F0-06A1-4FB0-A4DC-E74A48F9E62A}" type="slidenum">
              <a:rPr lang="en-US" smtClean="0"/>
              <a:pPr algn="ctr">
                <a:defRPr/>
              </a:pPr>
              <a:t>9</a:t>
            </a:fld>
            <a:endParaRPr lang="en-US" dirty="0"/>
          </a:p>
        </p:txBody>
      </p:sp>
      <p:grpSp>
        <p:nvGrpSpPr>
          <p:cNvPr id="20" name="Group 19"/>
          <p:cNvGrpSpPr>
            <a:grpSpLocks/>
          </p:cNvGrpSpPr>
          <p:nvPr/>
        </p:nvGrpSpPr>
        <p:grpSpPr bwMode="auto">
          <a:xfrm>
            <a:off x="1549400" y="1350963"/>
            <a:ext cx="6045200" cy="1346200"/>
            <a:chOff x="1549400" y="1130300"/>
            <a:chExt cx="6045200" cy="1346200"/>
          </a:xfrm>
        </p:grpSpPr>
        <p:sp>
          <p:nvSpPr>
            <p:cNvPr id="15" name="Rounded Rectangle 14"/>
            <p:cNvSpPr/>
            <p:nvPr/>
          </p:nvSpPr>
          <p:spPr>
            <a:xfrm>
              <a:off x="1549400" y="1143000"/>
              <a:ext cx="6045200" cy="1333500"/>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36877" name="TextBox 5"/>
            <p:cNvSpPr txBox="1">
              <a:spLocks noChangeArrowheads="1"/>
            </p:cNvSpPr>
            <p:nvPr/>
          </p:nvSpPr>
          <p:spPr bwMode="auto">
            <a:xfrm>
              <a:off x="3302862" y="1130300"/>
              <a:ext cx="2564538" cy="523220"/>
            </a:xfrm>
            <a:prstGeom prst="rect">
              <a:avLst/>
            </a:prstGeom>
            <a:noFill/>
            <a:ln w="9525">
              <a:noFill/>
              <a:miter lim="800000"/>
              <a:headEnd/>
              <a:tailEnd/>
            </a:ln>
          </p:spPr>
          <p:txBody>
            <a:bodyPr>
              <a:spAutoFit/>
            </a:bodyPr>
            <a:lstStyle/>
            <a:p>
              <a:pPr algn="ctr"/>
              <a:r>
                <a:rPr lang="en-US" sz="2800" b="1"/>
                <a:t>UIComponent</a:t>
              </a:r>
            </a:p>
          </p:txBody>
        </p:sp>
        <p:sp>
          <p:nvSpPr>
            <p:cNvPr id="7" name="Content Placeholder 2"/>
            <p:cNvSpPr txBox="1">
              <a:spLocks/>
            </p:cNvSpPr>
            <p:nvPr/>
          </p:nvSpPr>
          <p:spPr>
            <a:xfrm>
              <a:off x="2616200" y="1790700"/>
              <a:ext cx="3911600" cy="457200"/>
            </a:xfrm>
            <a:prstGeom prst="rect">
              <a:avLst/>
            </a:prstGeom>
          </p:spPr>
          <p:txBody>
            <a:bodyPr>
              <a:normAutofit/>
            </a:bodyPr>
            <a:lstStyle/>
            <a:p>
              <a:pPr marL="231775" indent="-231775" algn="ctr" fontAlgn="auto">
                <a:spcBef>
                  <a:spcPts val="1200"/>
                </a:spcBef>
                <a:spcAft>
                  <a:spcPts val="0"/>
                </a:spcAft>
                <a:buClr>
                  <a:schemeClr val="accent4"/>
                </a:buClr>
                <a:buSzPct val="70000"/>
                <a:defRPr/>
              </a:pPr>
              <a:r>
                <a:rPr lang="en-US" sz="2000" dirty="0">
                  <a:latin typeface="Arial" pitchFamily="34" charset="0"/>
                  <a:cs typeface="+mn-cs"/>
                </a:rPr>
                <a:t>heavy, but they add convenience</a:t>
              </a:r>
            </a:p>
          </p:txBody>
        </p:sp>
      </p:grpSp>
      <p:grpSp>
        <p:nvGrpSpPr>
          <p:cNvPr id="19" name="Group 18"/>
          <p:cNvGrpSpPr>
            <a:grpSpLocks/>
          </p:cNvGrpSpPr>
          <p:nvPr/>
        </p:nvGrpSpPr>
        <p:grpSpPr bwMode="auto">
          <a:xfrm>
            <a:off x="1549400" y="3163888"/>
            <a:ext cx="6045200" cy="1349375"/>
            <a:chOff x="1549400" y="2943880"/>
            <a:chExt cx="6045200" cy="1348720"/>
          </a:xfrm>
        </p:grpSpPr>
        <p:sp>
          <p:nvSpPr>
            <p:cNvPr id="16" name="Rounded Rectangle 15"/>
            <p:cNvSpPr/>
            <p:nvPr/>
          </p:nvSpPr>
          <p:spPr>
            <a:xfrm>
              <a:off x="1549400" y="2959747"/>
              <a:ext cx="6045200" cy="1332853"/>
            </a:xfrm>
            <a:prstGeom prst="round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en-US"/>
            </a:p>
          </p:txBody>
        </p:sp>
        <p:sp>
          <p:nvSpPr>
            <p:cNvPr id="36874" name="TextBox 8"/>
            <p:cNvSpPr txBox="1">
              <a:spLocks noChangeArrowheads="1"/>
            </p:cNvSpPr>
            <p:nvPr/>
          </p:nvSpPr>
          <p:spPr bwMode="auto">
            <a:xfrm>
              <a:off x="3102812" y="2943880"/>
              <a:ext cx="2938375" cy="523220"/>
            </a:xfrm>
            <a:prstGeom prst="rect">
              <a:avLst/>
            </a:prstGeom>
            <a:noFill/>
            <a:ln w="9525">
              <a:noFill/>
              <a:miter lim="800000"/>
              <a:headEnd/>
              <a:tailEnd/>
            </a:ln>
          </p:spPr>
          <p:txBody>
            <a:bodyPr wrap="none">
              <a:spAutoFit/>
            </a:bodyPr>
            <a:lstStyle/>
            <a:p>
              <a:pPr algn="ctr"/>
              <a:r>
                <a:rPr lang="en-US" sz="2800" b="1"/>
                <a:t>GraphicElement</a:t>
              </a:r>
            </a:p>
          </p:txBody>
        </p:sp>
        <p:sp>
          <p:nvSpPr>
            <p:cNvPr id="10" name="Content Placeholder 2"/>
            <p:cNvSpPr txBox="1">
              <a:spLocks/>
            </p:cNvSpPr>
            <p:nvPr/>
          </p:nvSpPr>
          <p:spPr>
            <a:xfrm>
              <a:off x="2616200" y="3619827"/>
              <a:ext cx="3911600" cy="456978"/>
            </a:xfrm>
            <a:prstGeom prst="rect">
              <a:avLst/>
            </a:prstGeom>
          </p:spPr>
          <p:txBody>
            <a:bodyPr>
              <a:normAutofit/>
            </a:bodyPr>
            <a:lstStyle/>
            <a:p>
              <a:pPr marL="231775" indent="-231775" algn="ctr" fontAlgn="auto">
                <a:spcBef>
                  <a:spcPts val="1200"/>
                </a:spcBef>
                <a:spcAft>
                  <a:spcPts val="0"/>
                </a:spcAft>
                <a:buClr>
                  <a:schemeClr val="accent4"/>
                </a:buClr>
                <a:buSzPct val="70000"/>
                <a:defRPr/>
              </a:pPr>
              <a:r>
                <a:rPr lang="en-US" sz="2000" dirty="0">
                  <a:latin typeface="Arial" pitchFamily="34" charset="0"/>
                  <a:cs typeface="+mn-cs"/>
                </a:rPr>
                <a:t>Light-weight drawing primitives</a:t>
              </a:r>
            </a:p>
          </p:txBody>
        </p:sp>
      </p:grpSp>
      <p:grpSp>
        <p:nvGrpSpPr>
          <p:cNvPr id="18" name="Group 17"/>
          <p:cNvGrpSpPr>
            <a:grpSpLocks/>
          </p:cNvGrpSpPr>
          <p:nvPr/>
        </p:nvGrpSpPr>
        <p:grpSpPr bwMode="auto">
          <a:xfrm>
            <a:off x="1549400" y="4919663"/>
            <a:ext cx="6045200" cy="1346200"/>
            <a:chOff x="1549400" y="4699000"/>
            <a:chExt cx="6045200" cy="1346200"/>
          </a:xfrm>
        </p:grpSpPr>
        <p:sp>
          <p:nvSpPr>
            <p:cNvPr id="17" name="Rounded Rectangle 16"/>
            <p:cNvSpPr/>
            <p:nvPr/>
          </p:nvSpPr>
          <p:spPr>
            <a:xfrm>
              <a:off x="1549400" y="4711700"/>
              <a:ext cx="6045200" cy="1333500"/>
            </a:xfrm>
            <a:prstGeom prst="roundRect">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endParaRPr lang="en-US"/>
            </a:p>
          </p:txBody>
        </p:sp>
        <p:sp>
          <p:nvSpPr>
            <p:cNvPr id="36871" name="TextBox 11"/>
            <p:cNvSpPr txBox="1">
              <a:spLocks noChangeArrowheads="1"/>
            </p:cNvSpPr>
            <p:nvPr/>
          </p:nvSpPr>
          <p:spPr bwMode="auto">
            <a:xfrm>
              <a:off x="4110600" y="4699000"/>
              <a:ext cx="922799" cy="523220"/>
            </a:xfrm>
            <a:prstGeom prst="rect">
              <a:avLst/>
            </a:prstGeom>
            <a:noFill/>
            <a:ln w="9525">
              <a:noFill/>
              <a:miter lim="800000"/>
              <a:headEnd/>
              <a:tailEnd/>
            </a:ln>
          </p:spPr>
          <p:txBody>
            <a:bodyPr wrap="none">
              <a:spAutoFit/>
            </a:bodyPr>
            <a:lstStyle/>
            <a:p>
              <a:pPr algn="ctr"/>
              <a:r>
                <a:rPr lang="en-US" sz="2800" b="1"/>
                <a:t>FXG</a:t>
              </a:r>
            </a:p>
          </p:txBody>
        </p:sp>
        <p:sp>
          <p:nvSpPr>
            <p:cNvPr id="13" name="Content Placeholder 2"/>
            <p:cNvSpPr txBox="1">
              <a:spLocks/>
            </p:cNvSpPr>
            <p:nvPr/>
          </p:nvSpPr>
          <p:spPr>
            <a:xfrm>
              <a:off x="2616200" y="5397500"/>
              <a:ext cx="3911600" cy="457200"/>
            </a:xfrm>
            <a:prstGeom prst="rect">
              <a:avLst/>
            </a:prstGeom>
          </p:spPr>
          <p:txBody>
            <a:bodyPr>
              <a:normAutofit/>
            </a:bodyPr>
            <a:lstStyle/>
            <a:p>
              <a:pPr marL="231775" indent="-231775" algn="ctr" fontAlgn="auto">
                <a:spcBef>
                  <a:spcPts val="1200"/>
                </a:spcBef>
                <a:spcAft>
                  <a:spcPts val="0"/>
                </a:spcAft>
                <a:buClr>
                  <a:schemeClr val="accent4"/>
                </a:buClr>
                <a:buSzPct val="70000"/>
                <a:defRPr/>
              </a:pPr>
              <a:r>
                <a:rPr lang="en-US" sz="2000" dirty="0">
                  <a:latin typeface="Arial" pitchFamily="34" charset="0"/>
                  <a:cs typeface="+mn-cs"/>
                </a:rPr>
                <a:t>Static vector graphics</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10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3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4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138</Template>
  <TotalTime>5291</TotalTime>
  <Words>1938</Words>
  <Application>Microsoft Office PowerPoint</Application>
  <PresentationFormat>On-screen Show (4:3)</PresentationFormat>
  <Paragraphs>328</Paragraphs>
  <Slides>30</Slides>
  <Notes>9</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30</vt:i4>
      </vt:variant>
    </vt:vector>
  </HeadingPairs>
  <TitlesOfParts>
    <vt:vector size="34" baseType="lpstr">
      <vt:lpstr>138</vt:lpstr>
      <vt:lpstr>148</vt:lpstr>
      <vt:lpstr>Microsoft Excel Chart</vt:lpstr>
      <vt:lpstr>Chart</vt:lpstr>
      <vt:lpstr>Flex 4 - Spark Containers</vt:lpstr>
      <vt:lpstr>Spark Architecture</vt:lpstr>
      <vt:lpstr>From MX to Spark</vt:lpstr>
      <vt:lpstr>Spark Containers</vt:lpstr>
      <vt:lpstr>Types of Spark Containers</vt:lpstr>
      <vt:lpstr>Group Basics</vt:lpstr>
      <vt:lpstr>Assignable Layouts</vt:lpstr>
      <vt:lpstr>What can containers hold?</vt:lpstr>
      <vt:lpstr>UIComponent vs GraphicElement vs. Compiled FXG</vt:lpstr>
      <vt:lpstr>Example of Runtime Graphic Elements in MXML</vt:lpstr>
      <vt:lpstr>Runtime GraphicElements Share DisplayObjects</vt:lpstr>
      <vt:lpstr>Example of Compiler Optimized FXG</vt:lpstr>
      <vt:lpstr>FXG Scaling Fidelity</vt:lpstr>
      <vt:lpstr>ScaleGrid in FXG</vt:lpstr>
      <vt:lpstr>UIComponent vs GraphicElement vs. Compiled FXG</vt:lpstr>
      <vt:lpstr>UIComponent vs GraphicElement vs. Compiled FXG</vt:lpstr>
      <vt:lpstr>Group Basics </vt:lpstr>
      <vt:lpstr>The multi-faces of the DOM</vt:lpstr>
      <vt:lpstr>The multi-faces of the DOM</vt:lpstr>
      <vt:lpstr>The multi-faces of the DOM</vt:lpstr>
      <vt:lpstr>Skinnable Container</vt:lpstr>
      <vt:lpstr>The multi-faces of the DOM</vt:lpstr>
      <vt:lpstr>The multi-faces of the DOM</vt:lpstr>
      <vt:lpstr>Lesser Known Features </vt:lpstr>
      <vt:lpstr>Internals of Group</vt:lpstr>
      <vt:lpstr>Internals of SkinnableContainers </vt:lpstr>
      <vt:lpstr>Container Performance Comparison</vt:lpstr>
      <vt:lpstr>Performance Tip: Avoiding Nesting</vt:lpstr>
      <vt:lpstr>Performance Tip: Avoiding Reparenting</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Flex 4 Containers</dc:title>
  <dc:creator>asus</dc:creator>
  <cp:lastModifiedBy>asus</cp:lastModifiedBy>
  <cp:revision>53</cp:revision>
  <dcterms:created xsi:type="dcterms:W3CDTF">2011-07-05T21:09:17Z</dcterms:created>
  <dcterms:modified xsi:type="dcterms:W3CDTF">2011-08-23T21:15:54Z</dcterms:modified>
</cp:coreProperties>
</file>